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0" r:id="rId5"/>
    <p:sldId id="270" r:id="rId6"/>
    <p:sldId id="261" r:id="rId7"/>
    <p:sldId id="294" r:id="rId8"/>
    <p:sldId id="264" r:id="rId9"/>
    <p:sldId id="267" r:id="rId10"/>
    <p:sldId id="263" r:id="rId11"/>
    <p:sldId id="266" r:id="rId12"/>
    <p:sldId id="265" r:id="rId13"/>
    <p:sldId id="268" r:id="rId14"/>
    <p:sldId id="258" r:id="rId15"/>
    <p:sldId id="292" r:id="rId16"/>
    <p:sldId id="274" r:id="rId17"/>
    <p:sldId id="295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BEB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353C79-7E82-42BE-AFAC-BE1A2D37B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DF6E33-AF4E-473A-ACDD-076FEBF0C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52A0AE-EB23-4444-BDF9-6DDCD3D0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2257A9-005C-4683-A672-6203E876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375AC1-4840-4EF1-807B-46943D77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7422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22AC86-7031-4EF9-A88C-BFE4021A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396F5A-9F08-408C-8706-F0B05FBA9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E8D86C-C5B8-4DB3-999D-441F9487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D2C8A-93FE-4158-8AD0-13C74D3B1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C87F8B-7FB0-4427-B7BA-FB2D44F8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1886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0B839B8-52E9-45C5-A124-1E3B036B6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4CFD471-D8BE-4719-A882-8E18774FE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A9CA63-5DB7-4C23-B13E-045DAD9B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804148-B566-4875-96CC-81E25B49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B8F9D7-B5B3-48F4-8F3E-D76D3206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4518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0BDEE9-7355-4127-8DDE-6DD75616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D0F948-2715-4D78-A660-15B2FA274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0F52A4-9E26-4B77-9EE6-3587608B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1CC41C-BEB2-4EBE-B8D3-96C86141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3A14BE-061D-4D37-8B05-F8990BBC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1328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EB6599-3D3C-4F7D-A8F0-62F1AE09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CF1443E-4399-4023-A0F5-9CE471B21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9B1CF5-AC37-413F-ACA8-8BDC4CC9E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01E918-02BC-4B1C-992E-E95D2D25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30BF3-4A89-4119-92F0-D7C7E275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8308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7022B-9C63-4BEC-B48F-5D766276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40E0E3-7430-4F5B-B93F-701FAC10C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8E3161-FBD7-4066-91FB-CFC52F5A1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3EE39E-F953-46D2-A3B4-A354C845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C19360-ACA6-44E5-9F6D-E0ADF48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34F2EC-141B-4B7B-AAE8-73418034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3246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335FEF-2B27-4237-B9AB-45C98DFE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71DD8D-4591-4991-9BC1-52F441487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AFD57E-D024-4A36-B0C9-7D9E87484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1ABAE7-29D9-431A-8333-E55A7EA23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023ABC8-9335-498C-9863-5ACBB210A6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4F2A255-5AA1-47CE-9850-FAA1E50F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36375A8-1609-4B3B-8F43-ED1E87AE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FA5A079-A16A-471A-B01F-F41C88D0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94367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132115-8FDC-4E52-9FD8-E05FF2873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7A17292-3B52-4999-9EE5-8B8386BE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03363ED-2F3E-4EF0-BC56-26D5B63C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EE4BC37-9039-4DA8-8788-292062B6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4499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201E59-BD38-4B60-9CC4-B196B660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9E4093-E6A0-42A0-A290-BB37186C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BD96F8-92DE-47B6-9D00-E1A7936C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0026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D9529-7381-49F4-8F56-210DFE91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914381-3CB2-4016-822E-7C5CD88B2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5E8155F-EC03-4F58-AC11-4B271FE4F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6E7B3E-7F61-4701-940E-EB384250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645811-955D-47BD-83CC-BEDEDD76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F7E9CC-065F-4B3C-AE1F-D8801468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30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AB8F5F-DC97-4D11-95C3-93937345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9613671-C345-4AD4-A89F-1F673A0CC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A4E2B6-196F-4EB7-9470-93BEF7B08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77F35E-05BF-4917-9092-F2C669C3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13D84-2DFF-4E1E-AF65-8F17094A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58A29D-25CF-4C1B-B8BD-F34CB826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2822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FAC607-D737-4A87-8BF4-3E5523A2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0AB64F-9345-4078-872C-0789FF040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DA5D5D-156C-477E-BBEC-CF0F1422C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265A-EBEC-42DC-979C-D2D43C42ADC0}" type="datetimeFigureOut">
              <a:rPr lang="en-IN" smtClean="0"/>
              <a:pPr/>
              <a:t>29-09-2021</a:t>
            </a:fld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5239EF-9B32-4D04-9D4B-74F298812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98E25-D70F-4073-BADE-071609D2C69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5EF05-2C95-4B66-8A02-B0F8A5B908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IN" dirty="0" smtClean="0"/>
              <a:t>www.incomesathi.com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8621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0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hyperlink" Target="https://ineurochange.com/" TargetMode="Externa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ED1270-8ED8-4F03-B558-7328B1966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0126" y="0"/>
            <a:ext cx="312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www.incomesathi.com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0787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S NIGHT 4K MOTION BACKGROUND on Make a GIF">
            <a:extLst>
              <a:ext uri="{FF2B5EF4-FFF2-40B4-BE49-F238E27FC236}">
                <a16:creationId xmlns="" xmlns:a16="http://schemas.microsoft.com/office/drawing/2014/main" id="{8F652424-E067-4867-B6E8-77874380D1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2BFC9F-F0F6-41B1-9B50-69F19892B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47" t="32763" r="25851" b="11661"/>
          <a:stretch/>
        </p:blipFill>
        <p:spPr>
          <a:xfrm>
            <a:off x="0" y="-4"/>
            <a:ext cx="12192000" cy="6857999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="" xmlns:a16="http://schemas.microsoft.com/office/drawing/2014/main" id="{DBCFE893-CB79-41FE-8ABA-D93C516EF038}"/>
              </a:ext>
            </a:extLst>
          </p:cNvPr>
          <p:cNvSpPr/>
          <p:nvPr/>
        </p:nvSpPr>
        <p:spPr>
          <a:xfrm>
            <a:off x="6193410" y="2118351"/>
            <a:ext cx="3817856" cy="1671224"/>
          </a:xfrm>
          <a:prstGeom prst="wedgeEllipse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7B159F-8CA8-44A6-8142-FB84439DF55E}"/>
              </a:ext>
            </a:extLst>
          </p:cNvPr>
          <p:cNvSpPr txBox="1"/>
          <p:nvPr/>
        </p:nvSpPr>
        <p:spPr>
          <a:xfrm>
            <a:off x="6617618" y="2476349"/>
            <a:ext cx="3176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We invite trading platforms, online stores, websites offering products and services to join us.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69680" y="6178731"/>
            <a:ext cx="332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www.incomesathi.com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5490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tch Black Wallpapers on WallpaperDog">
            <a:extLst>
              <a:ext uri="{FF2B5EF4-FFF2-40B4-BE49-F238E27FC236}">
                <a16:creationId xmlns="" xmlns:a16="http://schemas.microsoft.com/office/drawing/2014/main" id="{CA97ACF4-7570-4DA4-A66D-1F022F99C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9CD531-2550-4FF9-920D-F386E3B03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97" y="514290"/>
            <a:ext cx="7650771" cy="5806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F6E93C-7D03-44E7-B6BE-6F0F99FFBEB6}"/>
              </a:ext>
            </a:extLst>
          </p:cNvPr>
          <p:cNvSpPr txBox="1"/>
          <p:nvPr/>
        </p:nvSpPr>
        <p:spPr>
          <a:xfrm>
            <a:off x="378893" y="2760758"/>
            <a:ext cx="4012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IBM-Plex-SemiBold"/>
              </a:rPr>
              <a:t>Over 20,000 online cashback stores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C9F151-F174-4EED-B563-B882DCE69A40}"/>
              </a:ext>
            </a:extLst>
          </p:cNvPr>
          <p:cNvSpPr txBox="1"/>
          <p:nvPr/>
        </p:nvSpPr>
        <p:spPr>
          <a:xfrm>
            <a:off x="500649" y="3461656"/>
            <a:ext cx="371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latin typeface="IBM-Plex-Regular"/>
              </a:rPr>
              <a:t>We offer the best cashback the is on the market. </a:t>
            </a:r>
          </a:p>
        </p:txBody>
      </p:sp>
      <p:pic>
        <p:nvPicPr>
          <p:cNvPr id="8" name="Picture 10" descr="Ai-marketing - Ai-marketing">
            <a:extLst>
              <a:ext uri="{FF2B5EF4-FFF2-40B4-BE49-F238E27FC236}">
                <a16:creationId xmlns="" xmlns:a16="http://schemas.microsoft.com/office/drawing/2014/main" id="{EDD5EF8B-CB25-40AD-8B07-C7460E9A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2" y="4115388"/>
            <a:ext cx="4017989" cy="1752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FD61C0-37B6-4E6A-9FBB-370D3F0AFD60}"/>
              </a:ext>
            </a:extLst>
          </p:cNvPr>
          <p:cNvSpPr txBox="1"/>
          <p:nvPr/>
        </p:nvSpPr>
        <p:spPr>
          <a:xfrm>
            <a:off x="1025605" y="5981927"/>
            <a:ext cx="249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Cashback Provider</a:t>
            </a:r>
            <a:endParaRPr lang="en-IN" sz="24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BB8644F-AF7D-4483-9A1D-31BD22F1D41D}"/>
              </a:ext>
            </a:extLst>
          </p:cNvPr>
          <p:cNvSpPr txBox="1"/>
          <p:nvPr/>
        </p:nvSpPr>
        <p:spPr>
          <a:xfrm>
            <a:off x="427591" y="2010718"/>
            <a:ext cx="4012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MarketBot Technology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3BE354-6B57-4A71-BD01-57E640506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335" b="95996" l="7749" r="8991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36" y="280892"/>
            <a:ext cx="1736618" cy="17913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6241" y="6374674"/>
            <a:ext cx="2667458" cy="70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9680" y="0"/>
            <a:ext cx="332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98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ARS NIGHT 4K MOTION BACKGROUND on Make a GIF">
            <a:extLst>
              <a:ext uri="{FF2B5EF4-FFF2-40B4-BE49-F238E27FC236}">
                <a16:creationId xmlns="" xmlns:a16="http://schemas.microsoft.com/office/drawing/2014/main" id="{D8BBAE69-5547-4141-AD46-D7AE3D8D46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66A499-5A04-4D03-A1B6-0B63D0A6B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34" b="39409"/>
          <a:stretch/>
        </p:blipFill>
        <p:spPr>
          <a:xfrm>
            <a:off x="22113" y="18854"/>
            <a:ext cx="7924682" cy="68275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7866F79-D71C-45D9-B9D8-771F527C4C95}"/>
              </a:ext>
            </a:extLst>
          </p:cNvPr>
          <p:cNvSpPr/>
          <p:nvPr/>
        </p:nvSpPr>
        <p:spPr>
          <a:xfrm>
            <a:off x="2648931" y="3148553"/>
            <a:ext cx="5213024" cy="3073138"/>
          </a:xfrm>
          <a:prstGeom prst="roundRect">
            <a:avLst>
              <a:gd name="adj" fmla="val 6999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2C5D52-8D07-41DB-BB0E-4CDEAA3732BC}"/>
              </a:ext>
            </a:extLst>
          </p:cNvPr>
          <p:cNvSpPr txBox="1"/>
          <p:nvPr/>
        </p:nvSpPr>
        <p:spPr>
          <a:xfrm>
            <a:off x="8632821" y="3253961"/>
            <a:ext cx="30492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All </a:t>
            </a:r>
          </a:p>
          <a:p>
            <a:r>
              <a:rPr lang="en-IN" sz="6000" dirty="0">
                <a:solidFill>
                  <a:schemeClr val="bg1"/>
                </a:solidFill>
              </a:rPr>
              <a:t>Business </a:t>
            </a:r>
          </a:p>
          <a:p>
            <a:r>
              <a:rPr lang="en-IN" sz="6000" dirty="0">
                <a:solidFill>
                  <a:schemeClr val="bg1"/>
                </a:solidFill>
              </a:rPr>
              <a:t>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70C030-A7CD-4878-B8DA-9703275BB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33" b="55781"/>
          <a:stretch/>
        </p:blipFill>
        <p:spPr>
          <a:xfrm>
            <a:off x="3475" y="9427"/>
            <a:ext cx="12166412" cy="68275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60DD1F6-B03A-4521-A12D-12F5A364BABF}"/>
              </a:ext>
            </a:extLst>
          </p:cNvPr>
          <p:cNvSpPr/>
          <p:nvPr/>
        </p:nvSpPr>
        <p:spPr>
          <a:xfrm>
            <a:off x="11042204" y="2749626"/>
            <a:ext cx="914400" cy="311384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A99F529-E2E8-4B7D-8E6D-5010EF0EB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571"/>
            <a:ext cx="12166412" cy="68612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E0D4266-C701-4139-8360-70B401781C0F}"/>
              </a:ext>
            </a:extLst>
          </p:cNvPr>
          <p:cNvGrpSpPr/>
          <p:nvPr/>
        </p:nvGrpSpPr>
        <p:grpSpPr>
          <a:xfrm>
            <a:off x="8885374" y="-103695"/>
            <a:ext cx="3428784" cy="2026764"/>
            <a:chOff x="12912771" y="-21321672"/>
            <a:chExt cx="16389797" cy="9023768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E2CA3B6-85B2-455F-B757-25F460AD7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2771" y="-21321672"/>
              <a:ext cx="16389797" cy="902376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55566C3-0F85-4249-928B-E7F10A9F26D6}"/>
                </a:ext>
              </a:extLst>
            </p:cNvPr>
            <p:cNvSpPr/>
            <p:nvPr/>
          </p:nvSpPr>
          <p:spPr>
            <a:xfrm>
              <a:off x="17091979" y="-15487694"/>
              <a:ext cx="6172550" cy="70699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44EACD8-EB8B-4754-9EDB-12082C994915}"/>
              </a:ext>
            </a:extLst>
          </p:cNvPr>
          <p:cNvSpPr/>
          <p:nvPr/>
        </p:nvSpPr>
        <p:spPr>
          <a:xfrm>
            <a:off x="9092408" y="320513"/>
            <a:ext cx="1554828" cy="23367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9D99E34-BC93-43FC-81A9-1CD14BD7DBCA}"/>
              </a:ext>
            </a:extLst>
          </p:cNvPr>
          <p:cNvSpPr/>
          <p:nvPr/>
        </p:nvSpPr>
        <p:spPr>
          <a:xfrm>
            <a:off x="10765409" y="2290713"/>
            <a:ext cx="1102937" cy="36576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AA5057A4-75D2-477F-9A38-33936869830A}"/>
              </a:ext>
            </a:extLst>
          </p:cNvPr>
          <p:cNvCxnSpPr>
            <a:cxnSpLocks/>
          </p:cNvCxnSpPr>
          <p:nvPr/>
        </p:nvCxnSpPr>
        <p:spPr>
          <a:xfrm flipV="1">
            <a:off x="10905286" y="320512"/>
            <a:ext cx="0" cy="1885362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138635-E5FB-460A-9569-C12AA2EAE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" y="61904"/>
            <a:ext cx="8893985" cy="6747391"/>
          </a:xfrm>
          <a:prstGeom prst="roundRect">
            <a:avLst>
              <a:gd name="adj" fmla="val 3483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44E4975-4E94-4088-AB7B-D3AFEBF6FD3C}"/>
              </a:ext>
            </a:extLst>
          </p:cNvPr>
          <p:cNvSpPr/>
          <p:nvPr/>
        </p:nvSpPr>
        <p:spPr>
          <a:xfrm>
            <a:off x="235396" y="4306548"/>
            <a:ext cx="8371836" cy="376287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1F118B1-DA75-4F4A-9560-200C5E62E2EF}"/>
              </a:ext>
            </a:extLst>
          </p:cNvPr>
          <p:cNvSpPr/>
          <p:nvPr/>
        </p:nvSpPr>
        <p:spPr>
          <a:xfrm>
            <a:off x="230783" y="3516851"/>
            <a:ext cx="8371836" cy="376287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80FD172-3F25-4D2F-8D0D-F78F88829D25}"/>
              </a:ext>
            </a:extLst>
          </p:cNvPr>
          <p:cNvCxnSpPr>
            <a:cxnSpLocks/>
          </p:cNvCxnSpPr>
          <p:nvPr/>
        </p:nvCxnSpPr>
        <p:spPr>
          <a:xfrm>
            <a:off x="2620650" y="4506012"/>
            <a:ext cx="43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83C116D-ABC5-47A3-B30D-9FF66AB9C96F}"/>
              </a:ext>
            </a:extLst>
          </p:cNvPr>
          <p:cNvCxnSpPr>
            <a:cxnSpLocks/>
          </p:cNvCxnSpPr>
          <p:nvPr/>
        </p:nvCxnSpPr>
        <p:spPr>
          <a:xfrm>
            <a:off x="6436999" y="3696397"/>
            <a:ext cx="50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35886" y="6439989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www.incomesathi.com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513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 animBg="1"/>
      <p:bldP spid="13" grpId="0" animBg="1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tch Black Wallpapers on WallpaperDog">
            <a:extLst>
              <a:ext uri="{FF2B5EF4-FFF2-40B4-BE49-F238E27FC236}">
                <a16:creationId xmlns="" xmlns:a16="http://schemas.microsoft.com/office/drawing/2014/main" id="{FEE4BDBB-2330-4CBD-9204-EE747814B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4">
            <a:extLst>
              <a:ext uri="{FF2B5EF4-FFF2-40B4-BE49-F238E27FC236}">
                <a16:creationId xmlns="" xmlns:a16="http://schemas.microsoft.com/office/drawing/2014/main" id="{F30876CF-F438-4E8B-9E4B-3A5B54F18B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8070" y="1293092"/>
            <a:ext cx="3657601" cy="5257498"/>
          </a:xfrm>
          <a:prstGeom prst="rect">
            <a:avLst/>
          </a:prstGeom>
        </p:spPr>
      </p:pic>
      <p:pic>
        <p:nvPicPr>
          <p:cNvPr id="4" name="object 8">
            <a:extLst>
              <a:ext uri="{FF2B5EF4-FFF2-40B4-BE49-F238E27FC236}">
                <a16:creationId xmlns="" xmlns:a16="http://schemas.microsoft.com/office/drawing/2014/main" id="{C48FDBCD-9D2A-4B83-B1BE-91D7D2A4B81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8837" y="1293092"/>
            <a:ext cx="3657600" cy="5257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79934F-AD62-40F8-9C25-9A018B6D611C}"/>
              </a:ext>
            </a:extLst>
          </p:cNvPr>
          <p:cNvSpPr txBox="1"/>
          <p:nvPr/>
        </p:nvSpPr>
        <p:spPr>
          <a:xfrm>
            <a:off x="348123" y="205991"/>
            <a:ext cx="4674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lgerian" panose="04020705040A02060702" pitchFamily="82" charset="0"/>
              </a:rPr>
              <a:t>Legal Information</a:t>
            </a:r>
            <a:endParaRPr lang="en-IN" sz="3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D92E57-1DCB-4EFC-AE8D-FB85F23F7D3E}"/>
              </a:ext>
            </a:extLst>
          </p:cNvPr>
          <p:cNvSpPr txBox="1"/>
          <p:nvPr/>
        </p:nvSpPr>
        <p:spPr>
          <a:xfrm>
            <a:off x="286644" y="2166716"/>
            <a:ext cx="341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Establisher in 2017</a:t>
            </a:r>
            <a:endParaRPr lang="en-IN" sz="24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1A3A1B-7709-4432-AEE4-B5E5271A4CCD}"/>
              </a:ext>
            </a:extLst>
          </p:cNvPr>
          <p:cNvSpPr txBox="1"/>
          <p:nvPr/>
        </p:nvSpPr>
        <p:spPr>
          <a:xfrm>
            <a:off x="515439" y="3391476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lgerian" panose="04020705040A02060702" pitchFamily="82" charset="0"/>
              </a:rPr>
              <a:t>Company activity</a:t>
            </a:r>
            <a:endParaRPr lang="en-IN" sz="2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B1B1A1-82EF-4611-AA6E-887527B9C0E8}"/>
              </a:ext>
            </a:extLst>
          </p:cNvPr>
          <p:cNvSpPr txBox="1"/>
          <p:nvPr/>
        </p:nvSpPr>
        <p:spPr>
          <a:xfrm>
            <a:off x="810016" y="3921841"/>
            <a:ext cx="205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FF00"/>
                </a:solidFill>
              </a:rPr>
              <a:t>Scientific Studies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9CD0E0-D614-4ACD-94FB-8AF7856E24B6}"/>
              </a:ext>
            </a:extLst>
          </p:cNvPr>
          <p:cNvSpPr txBox="1"/>
          <p:nvPr/>
        </p:nvSpPr>
        <p:spPr>
          <a:xfrm>
            <a:off x="800374" y="4343082"/>
            <a:ext cx="239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FF00"/>
                </a:solidFill>
              </a:rPr>
              <a:t>Artificial Intelligence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438B9B-C811-4C6B-A18F-BD1676243153}"/>
              </a:ext>
            </a:extLst>
          </p:cNvPr>
          <p:cNvSpPr txBox="1"/>
          <p:nvPr/>
        </p:nvSpPr>
        <p:spPr>
          <a:xfrm>
            <a:off x="810016" y="4764323"/>
            <a:ext cx="224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FF00"/>
                </a:solidFill>
              </a:rPr>
              <a:t>Internet Marketing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AEA66B3-F292-4E0B-BB0B-1C79C7DD01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89" t="45303" r="3765" b="1667"/>
          <a:stretch/>
        </p:blipFill>
        <p:spPr>
          <a:xfrm>
            <a:off x="8238762" y="1312170"/>
            <a:ext cx="3666593" cy="5238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F107DB-6457-4E46-B1B4-74321669B8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" t="11911" r="4378" b="34604"/>
          <a:stretch/>
        </p:blipFill>
        <p:spPr>
          <a:xfrm>
            <a:off x="4048069" y="1280997"/>
            <a:ext cx="3669616" cy="52695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61120" y="1"/>
            <a:ext cx="3230880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</a:t>
            </a:r>
            <a:r>
              <a:rPr lang="en-US" sz="2400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13863"/>
            <a:ext cx="283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5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Pitch Black Wallpapers on WallpaperDog">
            <a:extLst>
              <a:ext uri="{FF2B5EF4-FFF2-40B4-BE49-F238E27FC236}">
                <a16:creationId xmlns="" xmlns:a16="http://schemas.microsoft.com/office/drawing/2014/main" id="{274D7399-5D25-4E5F-88B2-0A6726F5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C5C8D14-5A09-411C-B880-3E49F048CDDC}"/>
              </a:ext>
            </a:extLst>
          </p:cNvPr>
          <p:cNvGrpSpPr/>
          <p:nvPr/>
        </p:nvGrpSpPr>
        <p:grpSpPr>
          <a:xfrm>
            <a:off x="1717506" y="3212022"/>
            <a:ext cx="2513639" cy="1286637"/>
            <a:chOff x="4906187" y="161827"/>
            <a:chExt cx="2513639" cy="1286637"/>
          </a:xfrm>
        </p:grpSpPr>
        <p:pic>
          <p:nvPicPr>
            <p:cNvPr id="5" name="Picture 10" descr="Ai-marketing - Ai-marketing">
              <a:extLst>
                <a:ext uri="{FF2B5EF4-FFF2-40B4-BE49-F238E27FC236}">
                  <a16:creationId xmlns="" xmlns:a16="http://schemas.microsoft.com/office/drawing/2014/main" id="{7EA3DC25-B516-43F2-9C76-692F18E08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187" y="161827"/>
              <a:ext cx="2513639" cy="10961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24B4504-3202-4523-9270-DBEABB51DE5B}"/>
                </a:ext>
              </a:extLst>
            </p:cNvPr>
            <p:cNvSpPr txBox="1"/>
            <p:nvPr/>
          </p:nvSpPr>
          <p:spPr>
            <a:xfrm>
              <a:off x="6072339" y="1171465"/>
              <a:ext cx="13324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/>
                  </a:solidFill>
                </a:rPr>
                <a:t>Cashback Provider</a:t>
              </a:r>
              <a:endParaRPr lang="en-IN" sz="1200" dirty="0">
                <a:solidFill>
                  <a:schemeClr val="accent4"/>
                </a:solidFill>
              </a:endParaRPr>
            </a:p>
          </p:txBody>
        </p:sp>
      </p:grpSp>
      <p:pic>
        <p:nvPicPr>
          <p:cNvPr id="7" name="Picture 4" descr="Gif Arrow Down in 2021 | Arrow clipart, Arrow drawing, Icon download free">
            <a:extLst>
              <a:ext uri="{FF2B5EF4-FFF2-40B4-BE49-F238E27FC236}">
                <a16:creationId xmlns="" xmlns:a16="http://schemas.microsoft.com/office/drawing/2014/main" id="{6334AC51-DF34-4696-B6C4-C0F58DCAB0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74" y="2827990"/>
            <a:ext cx="738995" cy="665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9FA6908-BC64-425A-B950-E1412EDEB15A}"/>
              </a:ext>
            </a:extLst>
          </p:cNvPr>
          <p:cNvCxnSpPr>
            <a:cxnSpLocks/>
          </p:cNvCxnSpPr>
          <p:nvPr/>
        </p:nvCxnSpPr>
        <p:spPr>
          <a:xfrm>
            <a:off x="6096000" y="3544153"/>
            <a:ext cx="0" cy="2819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Gif Arrow Down in 2021 | Arrow clipart, Arrow drawing, Icon download free">
            <a:extLst>
              <a:ext uri="{FF2B5EF4-FFF2-40B4-BE49-F238E27FC236}">
                <a16:creationId xmlns="" xmlns:a16="http://schemas.microsoft.com/office/drawing/2014/main" id="{1FC6ED71-6161-4E83-BF58-3ADF34299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63" y="2767437"/>
            <a:ext cx="738995" cy="665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C6FD00C-454F-4854-AD12-B938EDEACCFD}"/>
              </a:ext>
            </a:extLst>
          </p:cNvPr>
          <p:cNvGrpSpPr/>
          <p:nvPr/>
        </p:nvGrpSpPr>
        <p:grpSpPr>
          <a:xfrm>
            <a:off x="7353829" y="3461029"/>
            <a:ext cx="3205017" cy="1096116"/>
            <a:chOff x="7649388" y="3424085"/>
            <a:chExt cx="3205017" cy="1096116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DA7F473-F024-4563-8B1D-89B1F9FC3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388" y="3424085"/>
              <a:ext cx="3205017" cy="10961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37DB527-8CA1-4DC3-90D4-DFA3AC556F28}"/>
                </a:ext>
              </a:extLst>
            </p:cNvPr>
            <p:cNvSpPr txBox="1"/>
            <p:nvPr/>
          </p:nvSpPr>
          <p:spPr>
            <a:xfrm>
              <a:off x="8410063" y="4177334"/>
              <a:ext cx="24048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4"/>
                  </a:solidFill>
                </a:rPr>
                <a:t>Network Marketing / Referral Program</a:t>
              </a:r>
              <a:endParaRPr lang="en-IN" sz="1100" dirty="0">
                <a:solidFill>
                  <a:schemeClr val="accent4"/>
                </a:solidFill>
              </a:endParaRPr>
            </a:p>
          </p:txBody>
        </p:sp>
      </p:grpSp>
      <p:pic>
        <p:nvPicPr>
          <p:cNvPr id="13" name="Picture 8" descr="AI. Marketing : explication, fonctionnement et avis sur cette plateforme">
            <a:extLst>
              <a:ext uri="{FF2B5EF4-FFF2-40B4-BE49-F238E27FC236}">
                <a16:creationId xmlns="" xmlns:a16="http://schemas.microsoft.com/office/drawing/2014/main" id="{1C71D3F3-50A1-4A4E-9DFE-D46A320E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9" y="4570764"/>
            <a:ext cx="1608434" cy="1608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CAE075-35A7-4006-B075-955A16266B83}"/>
              </a:ext>
            </a:extLst>
          </p:cNvPr>
          <p:cNvSpPr txBox="1"/>
          <p:nvPr/>
        </p:nvSpPr>
        <p:spPr>
          <a:xfrm>
            <a:off x="420411" y="6179184"/>
            <a:ext cx="136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MARKETBOT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A44B5BD-9B8A-45E6-8BC0-3A5D6D7075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58"/>
          <a:stretch/>
        </p:blipFill>
        <p:spPr>
          <a:xfrm>
            <a:off x="7343950" y="4702324"/>
            <a:ext cx="3294108" cy="1507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130B52E-5A53-4637-B921-288E3130EA3B}"/>
              </a:ext>
            </a:extLst>
          </p:cNvPr>
          <p:cNvSpPr txBox="1"/>
          <p:nvPr/>
        </p:nvSpPr>
        <p:spPr>
          <a:xfrm>
            <a:off x="6488263" y="6201798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Bonus (210,00,00,000/-)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DAF90F-EA07-4E49-8628-CCB97479123A}"/>
              </a:ext>
            </a:extLst>
          </p:cNvPr>
          <p:cNvSpPr txBox="1"/>
          <p:nvPr/>
        </p:nvSpPr>
        <p:spPr>
          <a:xfrm>
            <a:off x="9361224" y="6170591"/>
            <a:ext cx="260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Gap Benefit Up to 10%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7B93269-47FE-4763-A2DF-93EA36D2048D}"/>
              </a:ext>
            </a:extLst>
          </p:cNvPr>
          <p:cNvSpPr/>
          <p:nvPr/>
        </p:nvSpPr>
        <p:spPr>
          <a:xfrm>
            <a:off x="1788287" y="360218"/>
            <a:ext cx="8953604" cy="7414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D3863A-AE1E-4E9B-A505-AB2F782B96F9}"/>
              </a:ext>
            </a:extLst>
          </p:cNvPr>
          <p:cNvSpPr txBox="1"/>
          <p:nvPr/>
        </p:nvSpPr>
        <p:spPr>
          <a:xfrm>
            <a:off x="1879534" y="418529"/>
            <a:ext cx="431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002060"/>
                </a:solidFill>
              </a:rPr>
              <a:t>Required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FC4FF95-FF69-4C0D-8663-2AA97A285129}"/>
              </a:ext>
            </a:extLst>
          </p:cNvPr>
          <p:cNvSpPr txBox="1"/>
          <p:nvPr/>
        </p:nvSpPr>
        <p:spPr>
          <a:xfrm>
            <a:off x="6239652" y="532885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7030A0"/>
                </a:solidFill>
              </a:rPr>
              <a:t>   Full Name</a:t>
            </a:r>
            <a:endParaRPr lang="en-IN" sz="2400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CB8694-88E6-4E5C-B0CB-1E6C956711F6}"/>
              </a:ext>
            </a:extLst>
          </p:cNvPr>
          <p:cNvSpPr txBox="1"/>
          <p:nvPr/>
        </p:nvSpPr>
        <p:spPr>
          <a:xfrm>
            <a:off x="8261574" y="542120"/>
            <a:ext cx="2376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7030A0"/>
                </a:solidFill>
              </a:rPr>
              <a:t>   Valid Email ID</a:t>
            </a:r>
            <a:endParaRPr lang="en-IN" sz="2400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2EF625-E447-45A2-A317-C4536E600B9F}"/>
              </a:ext>
            </a:extLst>
          </p:cNvPr>
          <p:cNvSpPr txBox="1"/>
          <p:nvPr/>
        </p:nvSpPr>
        <p:spPr>
          <a:xfrm>
            <a:off x="3666485" y="1197899"/>
            <a:ext cx="4801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FFFFF"/>
                </a:solidFill>
                <a:effectLst/>
                <a:latin typeface="IBM-Plex-Regular"/>
              </a:rPr>
              <a:t>Sign in / Enter using social network account</a:t>
            </a:r>
            <a:endParaRPr lang="en-IN" sz="2000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BC35A96-AF97-48A6-A131-D9776F62044E}"/>
              </a:ext>
            </a:extLst>
          </p:cNvPr>
          <p:cNvGrpSpPr/>
          <p:nvPr/>
        </p:nvGrpSpPr>
        <p:grpSpPr>
          <a:xfrm>
            <a:off x="5124441" y="1805919"/>
            <a:ext cx="2689538" cy="701807"/>
            <a:chOff x="6447934" y="3327662"/>
            <a:chExt cx="4920791" cy="1427671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031F36EC-369C-4CD6-9A03-193419228C9A}"/>
                </a:ext>
              </a:extLst>
            </p:cNvPr>
            <p:cNvSpPr/>
            <p:nvPr/>
          </p:nvSpPr>
          <p:spPr>
            <a:xfrm>
              <a:off x="6581480" y="3438073"/>
              <a:ext cx="1188000" cy="1188000"/>
            </a:xfrm>
            <a:prstGeom prst="ellipse">
              <a:avLst/>
            </a:prstGeom>
            <a:solidFill>
              <a:srgbClr val="BB4F45"/>
            </a:solidFill>
            <a:ln>
              <a:solidFill>
                <a:srgbClr val="BB4F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4145DFFA-70A3-4895-8A66-29D9BE533492}"/>
                </a:ext>
              </a:extLst>
            </p:cNvPr>
            <p:cNvSpPr/>
            <p:nvPr/>
          </p:nvSpPr>
          <p:spPr>
            <a:xfrm>
              <a:off x="8314329" y="3428646"/>
              <a:ext cx="1188000" cy="1188000"/>
            </a:xfrm>
            <a:prstGeom prst="ellipse">
              <a:avLst/>
            </a:prstGeom>
            <a:solidFill>
              <a:srgbClr val="3B688F"/>
            </a:solidFill>
            <a:ln>
              <a:solidFill>
                <a:srgbClr val="3B68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02669AD2-12E7-411B-8CF0-310F5F136FD7}"/>
                </a:ext>
              </a:extLst>
            </p:cNvPr>
            <p:cNvSpPr/>
            <p:nvPr/>
          </p:nvSpPr>
          <p:spPr>
            <a:xfrm>
              <a:off x="10095880" y="3438073"/>
              <a:ext cx="1188000" cy="1188000"/>
            </a:xfrm>
            <a:prstGeom prst="ellipse">
              <a:avLst/>
            </a:prstGeom>
            <a:solidFill>
              <a:srgbClr val="03A036"/>
            </a:solidFill>
            <a:ln>
              <a:solidFill>
                <a:srgbClr val="03A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FF0AF29D-B47B-4F42-AE29-2BA64BFAB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393" t="32900" r="3861" b="9228"/>
            <a:stretch/>
          </p:blipFill>
          <p:spPr>
            <a:xfrm>
              <a:off x="6447934" y="3327662"/>
              <a:ext cx="4920791" cy="142767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7A73C89D-9294-4684-A6A4-23CD21E2CEE1}"/>
              </a:ext>
            </a:extLst>
          </p:cNvPr>
          <p:cNvGrpSpPr/>
          <p:nvPr/>
        </p:nvGrpSpPr>
        <p:grpSpPr>
          <a:xfrm>
            <a:off x="4120489" y="1742394"/>
            <a:ext cx="781309" cy="801596"/>
            <a:chOff x="4383463" y="1689103"/>
            <a:chExt cx="1329181" cy="1348001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718A98E4-83BB-4ACA-A9AB-D261161F82B7}"/>
                </a:ext>
              </a:extLst>
            </p:cNvPr>
            <p:cNvSpPr/>
            <p:nvPr/>
          </p:nvSpPr>
          <p:spPr>
            <a:xfrm>
              <a:off x="4468305" y="1813572"/>
              <a:ext cx="1159498" cy="1102936"/>
            </a:xfrm>
            <a:prstGeom prst="ellipse">
              <a:avLst/>
            </a:prstGeom>
            <a:solidFill>
              <a:srgbClr val="2B35AE"/>
            </a:solidFill>
            <a:ln>
              <a:solidFill>
                <a:srgbClr val="2B3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48692C6-8383-49C1-888A-C7235EA55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49" t="32900" r="74657" b="9228"/>
            <a:stretch/>
          </p:blipFill>
          <p:spPr>
            <a:xfrm>
              <a:off x="4383463" y="1689103"/>
              <a:ext cx="1329181" cy="1348001"/>
            </a:xfrm>
            <a:prstGeom prst="rect">
              <a:avLst/>
            </a:prstGeom>
          </p:spPr>
        </p:pic>
      </p:grpSp>
      <p:pic>
        <p:nvPicPr>
          <p:cNvPr id="31" name="Picture 4" descr="Tick PNG - Tick Mark Symbol Transparent Pictures, Free Download - Free  Transparent PNG Logos">
            <a:extLst>
              <a:ext uri="{FF2B5EF4-FFF2-40B4-BE49-F238E27FC236}">
                <a16:creationId xmlns="" xmlns:a16="http://schemas.microsoft.com/office/drawing/2014/main" id="{E5C42654-1339-499E-BF92-0842D175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75" y="1472266"/>
            <a:ext cx="982265" cy="982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Wrong Icon With Png And Vector Format For Free Unlimited - Wrong Icon With  Png And Vector Format For Free Unlimited - (512x512) Png Clipart Download">
            <a:extLst>
              <a:ext uri="{FF2B5EF4-FFF2-40B4-BE49-F238E27FC236}">
                <a16:creationId xmlns="" xmlns:a16="http://schemas.microsoft.com/office/drawing/2014/main" id="{25CB6B72-BAFA-4D16-B9D7-487372A11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38" y="1932219"/>
            <a:ext cx="560965" cy="560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Wrong Icon With Png And Vector Format For Free Unlimited - Wrong Icon With  Png And Vector Format For Free Unlimited - (512x512) Png Clipart Download">
            <a:extLst>
              <a:ext uri="{FF2B5EF4-FFF2-40B4-BE49-F238E27FC236}">
                <a16:creationId xmlns="" xmlns:a16="http://schemas.microsoft.com/office/drawing/2014/main" id="{9AB0030E-1CC9-4D59-96B5-3D4D3497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30" y="1896610"/>
            <a:ext cx="560965" cy="560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Wrong Icon With Png And Vector Format For Free Unlimited - Wrong Icon With  Png And Vector Format For Free Unlimited - (512x512) Png Clipart Download">
            <a:extLst>
              <a:ext uri="{FF2B5EF4-FFF2-40B4-BE49-F238E27FC236}">
                <a16:creationId xmlns="" xmlns:a16="http://schemas.microsoft.com/office/drawing/2014/main" id="{809E4670-26B3-45F6-8BDE-DADE0F13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65" y="1893566"/>
            <a:ext cx="560965" cy="560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E924C9CA-1C9A-485E-BCE8-9594ED85818F}"/>
              </a:ext>
            </a:extLst>
          </p:cNvPr>
          <p:cNvSpPr/>
          <p:nvPr/>
        </p:nvSpPr>
        <p:spPr>
          <a:xfrm>
            <a:off x="3563992" y="1195852"/>
            <a:ext cx="4910892" cy="14588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39520EA-C7B0-45D8-8381-192FFF3B2186}"/>
              </a:ext>
            </a:extLst>
          </p:cNvPr>
          <p:cNvSpPr txBox="1"/>
          <p:nvPr/>
        </p:nvSpPr>
        <p:spPr>
          <a:xfrm>
            <a:off x="2237220" y="4827905"/>
            <a:ext cx="14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Work24/7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41C3DCB-5487-4057-B7B6-C556FD642247}"/>
              </a:ext>
            </a:extLst>
          </p:cNvPr>
          <p:cNvSpPr txBox="1"/>
          <p:nvPr/>
        </p:nvSpPr>
        <p:spPr>
          <a:xfrm>
            <a:off x="2219274" y="5218707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Daily Cashback payments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F1F5D49-A724-4E92-9752-98E05C5C31E4}"/>
              </a:ext>
            </a:extLst>
          </p:cNvPr>
          <p:cNvSpPr txBox="1"/>
          <p:nvPr/>
        </p:nvSpPr>
        <p:spPr>
          <a:xfrm>
            <a:off x="2237264" y="6079900"/>
            <a:ext cx="261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No Network Marketing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09709BF-1F4C-419F-8F06-1BC43943B2B8}"/>
              </a:ext>
            </a:extLst>
          </p:cNvPr>
          <p:cNvSpPr txBox="1"/>
          <p:nvPr/>
        </p:nvSpPr>
        <p:spPr>
          <a:xfrm>
            <a:off x="2223894" y="5591621"/>
            <a:ext cx="319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Signal Level Referral Program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74958A5-094E-46A9-B4E7-08F03A248601}"/>
              </a:ext>
            </a:extLst>
          </p:cNvPr>
          <p:cNvSpPr txBox="1"/>
          <p:nvPr/>
        </p:nvSpPr>
        <p:spPr>
          <a:xfrm>
            <a:off x="3334079" y="5840225"/>
            <a:ext cx="2619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</a:rPr>
              <a:t>( Provide gift Code &amp; get 5% cashback )</a:t>
            </a:r>
            <a:endParaRPr lang="en-IN" sz="1200" dirty="0">
              <a:solidFill>
                <a:srgbClr val="92D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11190" y="6492241"/>
            <a:ext cx="328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9392194" y="0"/>
            <a:ext cx="279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7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35" grpId="0" animBg="1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tch Black Wallpapers on WallpaperDog">
            <a:extLst>
              <a:ext uri="{FF2B5EF4-FFF2-40B4-BE49-F238E27FC236}">
                <a16:creationId xmlns="" xmlns:a16="http://schemas.microsoft.com/office/drawing/2014/main" id="{053D7B02-36A8-44DD-BFB4-58DFFD29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im, arch, arrow, bullseye, cartoon, game, target icon - Download on  Iconfinder">
            <a:extLst>
              <a:ext uri="{FF2B5EF4-FFF2-40B4-BE49-F238E27FC236}">
                <a16:creationId xmlns="" xmlns:a16="http://schemas.microsoft.com/office/drawing/2014/main" id="{BE92DD31-C6D6-4DF6-9874-9D521145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1" y="1902585"/>
            <a:ext cx="5594206" cy="55942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02FC3AB-E5B7-4C3B-9262-A10276C5B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4" y="532836"/>
            <a:ext cx="8000958" cy="2562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F974C29-532A-4C22-9120-23C7793BD79F}"/>
              </a:ext>
            </a:extLst>
          </p:cNvPr>
          <p:cNvSpPr txBox="1"/>
          <p:nvPr/>
        </p:nvSpPr>
        <p:spPr>
          <a:xfrm>
            <a:off x="1007138" y="3762579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FF00"/>
                </a:solidFill>
              </a:rPr>
              <a:t>Benefits Of INB Network</a:t>
            </a:r>
            <a:endParaRPr lang="en-IN" sz="2800" b="1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78F034B-EF88-4F13-9EC0-470D80748CFC}"/>
              </a:ext>
            </a:extLst>
          </p:cNvPr>
          <p:cNvSpPr txBox="1"/>
          <p:nvPr/>
        </p:nvSpPr>
        <p:spPr>
          <a:xfrm>
            <a:off x="927309" y="4579197"/>
            <a:ext cx="453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F0"/>
                </a:solidFill>
              </a:rPr>
              <a:t>Total Business Turnover Gap Benefit (PRTN)</a:t>
            </a:r>
            <a:endParaRPr lang="en-IN" dirty="0">
              <a:solidFill>
                <a:srgbClr val="00B0F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0A846AC-BFC6-43EC-BA99-EB0E19BB81C0}"/>
              </a:ext>
            </a:extLst>
          </p:cNvPr>
          <p:cNvSpPr txBox="1"/>
          <p:nvPr/>
        </p:nvSpPr>
        <p:spPr>
          <a:xfrm>
            <a:off x="924061" y="4965064"/>
            <a:ext cx="433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F0"/>
                </a:solidFill>
              </a:rPr>
              <a:t>Indirect Business Turnover Bonus (NBO’s)</a:t>
            </a:r>
            <a:endParaRPr lang="en-IN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2550" y="6119336"/>
            <a:ext cx="3448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04810" y="0"/>
            <a:ext cx="308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8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tch Black Wallpapers on WallpaperDog">
            <a:extLst>
              <a:ext uri="{FF2B5EF4-FFF2-40B4-BE49-F238E27FC236}">
                <a16:creationId xmlns="" xmlns:a16="http://schemas.microsoft.com/office/drawing/2014/main" id="{586AB8F2-7BD6-4FC6-B852-59A723C64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151D469-685E-4F1C-8EE9-CF01246FF47D}"/>
              </a:ext>
            </a:extLst>
          </p:cNvPr>
          <p:cNvGrpSpPr/>
          <p:nvPr/>
        </p:nvGrpSpPr>
        <p:grpSpPr>
          <a:xfrm>
            <a:off x="159682" y="363018"/>
            <a:ext cx="4441846" cy="6264000"/>
            <a:chOff x="448943" y="428239"/>
            <a:chExt cx="4441846" cy="62640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7BB4C06-8E39-4C1A-AD18-2526FD9814FF}"/>
                </a:ext>
              </a:extLst>
            </p:cNvPr>
            <p:cNvSpPr/>
            <p:nvPr/>
          </p:nvSpPr>
          <p:spPr>
            <a:xfrm>
              <a:off x="462782" y="430111"/>
              <a:ext cx="4414015" cy="625701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FC66D7B-02C0-46F6-BCF6-526D82A6826C}"/>
                </a:ext>
              </a:extLst>
            </p:cNvPr>
            <p:cNvSpPr/>
            <p:nvPr/>
          </p:nvSpPr>
          <p:spPr>
            <a:xfrm>
              <a:off x="2480931" y="430110"/>
              <a:ext cx="1577798" cy="625701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AD736E28-5E7A-4907-BED3-A071764CB12F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3" y="904706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799EA03F-FBA9-45C2-A192-5B5DDD498EDB}"/>
                </a:ext>
              </a:extLst>
            </p:cNvPr>
            <p:cNvCxnSpPr>
              <a:cxnSpLocks/>
            </p:cNvCxnSpPr>
            <p:nvPr/>
          </p:nvCxnSpPr>
          <p:spPr>
            <a:xfrm>
              <a:off x="453546" y="1200263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E7232EC-A319-40BB-B5EB-4D0C0CBE9968}"/>
                </a:ext>
              </a:extLst>
            </p:cNvPr>
            <p:cNvCxnSpPr>
              <a:cxnSpLocks/>
            </p:cNvCxnSpPr>
            <p:nvPr/>
          </p:nvCxnSpPr>
          <p:spPr>
            <a:xfrm>
              <a:off x="453546" y="1486582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C1C1C195-7D9C-4688-8C9C-17E9D071E021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3" y="1743764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756AB89-97AD-47F9-AF1B-99BD9451E479}"/>
                </a:ext>
              </a:extLst>
            </p:cNvPr>
            <p:cNvCxnSpPr>
              <a:cxnSpLocks/>
            </p:cNvCxnSpPr>
            <p:nvPr/>
          </p:nvCxnSpPr>
          <p:spPr>
            <a:xfrm>
              <a:off x="453546" y="2022295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8B86424F-FD61-4C07-A470-AA1654FDF3A9}"/>
                </a:ext>
              </a:extLst>
            </p:cNvPr>
            <p:cNvCxnSpPr>
              <a:cxnSpLocks/>
            </p:cNvCxnSpPr>
            <p:nvPr/>
          </p:nvCxnSpPr>
          <p:spPr>
            <a:xfrm>
              <a:off x="453546" y="2294765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5C92D73B-2C23-474A-9BC4-6B261C19ABCB}"/>
                </a:ext>
              </a:extLst>
            </p:cNvPr>
            <p:cNvCxnSpPr>
              <a:cxnSpLocks/>
            </p:cNvCxnSpPr>
            <p:nvPr/>
          </p:nvCxnSpPr>
          <p:spPr>
            <a:xfrm>
              <a:off x="453546" y="2567232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5B39E726-E797-4416-96D1-CF6C8A84D777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2" y="2839713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2AA414DF-CCD0-4410-A290-BAD6F8EEC342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2" y="3112193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0A4803A1-1F08-4285-B069-CA70F07FF80B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2" y="3403136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242F17AC-3E10-4AAC-931B-6AEBBD90A9E9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2" y="3657128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EDDFE2BE-637A-4DA0-88E2-5DB33210F8EE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2" y="3938846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CEB511F9-8B99-4D95-AB82-DCFC5328CC81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2" y="4737800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335512E-93A7-4DCC-98EB-FE74D26D99C1}"/>
                </a:ext>
              </a:extLst>
            </p:cNvPr>
            <p:cNvCxnSpPr>
              <a:cxnSpLocks/>
            </p:cNvCxnSpPr>
            <p:nvPr/>
          </p:nvCxnSpPr>
          <p:spPr>
            <a:xfrm>
              <a:off x="453546" y="4483797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7D68468B-748A-49BF-A139-C2833ED442CC}"/>
                </a:ext>
              </a:extLst>
            </p:cNvPr>
            <p:cNvCxnSpPr>
              <a:cxnSpLocks/>
            </p:cNvCxnSpPr>
            <p:nvPr/>
          </p:nvCxnSpPr>
          <p:spPr>
            <a:xfrm>
              <a:off x="458164" y="4220555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A0FDF758-8574-40D9-8D6F-EC68A1FD5039}"/>
                </a:ext>
              </a:extLst>
            </p:cNvPr>
            <p:cNvCxnSpPr>
              <a:cxnSpLocks/>
            </p:cNvCxnSpPr>
            <p:nvPr/>
          </p:nvCxnSpPr>
          <p:spPr>
            <a:xfrm>
              <a:off x="885768" y="428239"/>
              <a:ext cx="0" cy="62640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8268450-7A06-4915-99B2-70811953D3B9}"/>
                </a:ext>
              </a:extLst>
            </p:cNvPr>
            <p:cNvCxnSpPr>
              <a:cxnSpLocks/>
            </p:cNvCxnSpPr>
            <p:nvPr/>
          </p:nvCxnSpPr>
          <p:spPr>
            <a:xfrm>
              <a:off x="458168" y="5056448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249853D6-3B0D-4F31-92AD-8FC1C4AA2CAA}"/>
                </a:ext>
              </a:extLst>
            </p:cNvPr>
            <p:cNvCxnSpPr>
              <a:cxnSpLocks/>
            </p:cNvCxnSpPr>
            <p:nvPr/>
          </p:nvCxnSpPr>
          <p:spPr>
            <a:xfrm>
              <a:off x="462789" y="5310444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D52FB4A5-CC1D-458B-94B5-B9E957FB674B}"/>
                </a:ext>
              </a:extLst>
            </p:cNvPr>
            <p:cNvCxnSpPr>
              <a:cxnSpLocks/>
            </p:cNvCxnSpPr>
            <p:nvPr/>
          </p:nvCxnSpPr>
          <p:spPr>
            <a:xfrm>
              <a:off x="458172" y="5573676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DA9FC319-2884-478D-9BB1-E853B722443F}"/>
                </a:ext>
              </a:extLst>
            </p:cNvPr>
            <p:cNvCxnSpPr>
              <a:cxnSpLocks/>
            </p:cNvCxnSpPr>
            <p:nvPr/>
          </p:nvCxnSpPr>
          <p:spPr>
            <a:xfrm>
              <a:off x="453557" y="5836910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135EF6D4-AB3D-420C-9A14-E3D151A5D4E5}"/>
                </a:ext>
              </a:extLst>
            </p:cNvPr>
            <p:cNvCxnSpPr>
              <a:cxnSpLocks/>
            </p:cNvCxnSpPr>
            <p:nvPr/>
          </p:nvCxnSpPr>
          <p:spPr>
            <a:xfrm>
              <a:off x="448943" y="6118614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291720E7-0A9B-4F22-9D83-DFB63D3A5B9D}"/>
                </a:ext>
              </a:extLst>
            </p:cNvPr>
            <p:cNvCxnSpPr>
              <a:cxnSpLocks/>
            </p:cNvCxnSpPr>
            <p:nvPr/>
          </p:nvCxnSpPr>
          <p:spPr>
            <a:xfrm>
              <a:off x="453567" y="6372610"/>
              <a:ext cx="44280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EB257C5-2527-4332-B88B-DD32EC5DA688}"/>
              </a:ext>
            </a:extLst>
          </p:cNvPr>
          <p:cNvSpPr txBox="1"/>
          <p:nvPr/>
        </p:nvSpPr>
        <p:spPr>
          <a:xfrm>
            <a:off x="164284" y="801650"/>
            <a:ext cx="41870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0</a:t>
            </a:r>
          </a:p>
          <a:p>
            <a:r>
              <a:rPr lang="en-US" dirty="0">
                <a:solidFill>
                  <a:schemeClr val="bg1"/>
                </a:solidFill>
              </a:rPr>
              <a:t> 0</a:t>
            </a:r>
          </a:p>
          <a:p>
            <a:r>
              <a:rPr lang="en-US" dirty="0">
                <a:solidFill>
                  <a:schemeClr val="bg1"/>
                </a:solidFill>
              </a:rPr>
              <a:t> 1</a:t>
            </a:r>
          </a:p>
          <a:p>
            <a:r>
              <a:rPr lang="en-US" dirty="0">
                <a:solidFill>
                  <a:schemeClr val="bg1"/>
                </a:solidFill>
              </a:rPr>
              <a:t> 2</a:t>
            </a:r>
          </a:p>
          <a:p>
            <a:r>
              <a:rPr lang="en-US" dirty="0">
                <a:solidFill>
                  <a:schemeClr val="bg1"/>
                </a:solidFill>
              </a:rPr>
              <a:t> 3</a:t>
            </a:r>
          </a:p>
          <a:p>
            <a:r>
              <a:rPr lang="en-US" dirty="0">
                <a:solidFill>
                  <a:schemeClr val="bg1"/>
                </a:solidFill>
              </a:rPr>
              <a:t> 4</a:t>
            </a:r>
          </a:p>
          <a:p>
            <a:r>
              <a:rPr lang="en-US" dirty="0">
                <a:solidFill>
                  <a:schemeClr val="bg1"/>
                </a:solidFill>
              </a:rPr>
              <a:t> 5</a:t>
            </a:r>
          </a:p>
          <a:p>
            <a:r>
              <a:rPr lang="en-US" dirty="0">
                <a:solidFill>
                  <a:schemeClr val="bg1"/>
                </a:solidFill>
              </a:rPr>
              <a:t> 6</a:t>
            </a:r>
          </a:p>
          <a:p>
            <a:r>
              <a:rPr lang="en-US" dirty="0">
                <a:solidFill>
                  <a:schemeClr val="bg1"/>
                </a:solidFill>
              </a:rPr>
              <a:t> 7</a:t>
            </a:r>
          </a:p>
          <a:p>
            <a:r>
              <a:rPr lang="en-US" dirty="0">
                <a:solidFill>
                  <a:schemeClr val="bg1"/>
                </a:solidFill>
              </a:rPr>
              <a:t> 8</a:t>
            </a:r>
          </a:p>
          <a:p>
            <a:r>
              <a:rPr lang="en-US" dirty="0">
                <a:solidFill>
                  <a:schemeClr val="bg1"/>
                </a:solidFill>
              </a:rPr>
              <a:t> 9</a:t>
            </a:r>
          </a:p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A91680D-14E8-4B4B-8B79-DCD4D2777D23}"/>
              </a:ext>
            </a:extLst>
          </p:cNvPr>
          <p:cNvSpPr txBox="1"/>
          <p:nvPr/>
        </p:nvSpPr>
        <p:spPr>
          <a:xfrm>
            <a:off x="121323" y="509380"/>
            <a:ext cx="504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Level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3FBE367-3A32-4EA4-9A29-A038FA68063E}"/>
              </a:ext>
            </a:extLst>
          </p:cNvPr>
          <p:cNvSpPr txBox="1"/>
          <p:nvPr/>
        </p:nvSpPr>
        <p:spPr>
          <a:xfrm>
            <a:off x="658080" y="509380"/>
            <a:ext cx="925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Designation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571F695-E9D3-4B13-BC88-40E2284A1FE9}"/>
              </a:ext>
            </a:extLst>
          </p:cNvPr>
          <p:cNvSpPr txBox="1"/>
          <p:nvPr/>
        </p:nvSpPr>
        <p:spPr>
          <a:xfrm>
            <a:off x="2454548" y="393932"/>
            <a:ext cx="1315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Total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Business Turnover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7E748C3-D2DE-4630-AC54-7EE403DC3102}"/>
              </a:ext>
            </a:extLst>
          </p:cNvPr>
          <p:cNvSpPr txBox="1"/>
          <p:nvPr/>
        </p:nvSpPr>
        <p:spPr>
          <a:xfrm>
            <a:off x="3721009" y="407698"/>
            <a:ext cx="920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Gap Benefit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PRTN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A6B91B-046C-47E1-92FD-6E8B94772873}"/>
              </a:ext>
            </a:extLst>
          </p:cNvPr>
          <p:cNvSpPr txBox="1"/>
          <p:nvPr/>
        </p:nvSpPr>
        <p:spPr>
          <a:xfrm>
            <a:off x="828147" y="851986"/>
            <a:ext cx="649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Partner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B115F38-639E-466F-B74F-31B3D3BCD594}"/>
              </a:ext>
            </a:extLst>
          </p:cNvPr>
          <p:cNvSpPr txBox="1"/>
          <p:nvPr/>
        </p:nvSpPr>
        <p:spPr>
          <a:xfrm>
            <a:off x="878122" y="1133671"/>
            <a:ext cx="552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Agent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B84EF03-3F77-44F9-BD01-AC56750FB4AF}"/>
              </a:ext>
            </a:extLst>
          </p:cNvPr>
          <p:cNvSpPr txBox="1"/>
          <p:nvPr/>
        </p:nvSpPr>
        <p:spPr>
          <a:xfrm>
            <a:off x="647315" y="1425989"/>
            <a:ext cx="1070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Leading Agent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6A93282-B061-4058-B8C1-33E6F1C3B950}"/>
              </a:ext>
            </a:extLst>
          </p:cNvPr>
          <p:cNvSpPr txBox="1"/>
          <p:nvPr/>
        </p:nvSpPr>
        <p:spPr>
          <a:xfrm>
            <a:off x="762767" y="1689223"/>
            <a:ext cx="792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VIP Agent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8BFB2F4-8144-4CFF-95FE-B7E6E619C3B0}"/>
              </a:ext>
            </a:extLst>
          </p:cNvPr>
          <p:cNvSpPr txBox="1"/>
          <p:nvPr/>
        </p:nvSpPr>
        <p:spPr>
          <a:xfrm>
            <a:off x="795098" y="1970936"/>
            <a:ext cx="744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Manager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0035C4A-BEDB-4CF2-B1F9-6563444061C1}"/>
              </a:ext>
            </a:extLst>
          </p:cNvPr>
          <p:cNvSpPr txBox="1"/>
          <p:nvPr/>
        </p:nvSpPr>
        <p:spPr>
          <a:xfrm>
            <a:off x="564422" y="2234170"/>
            <a:ext cx="126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Leading Manager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6D1F3A6-496F-4127-9999-A4DAF03FCE3F}"/>
              </a:ext>
            </a:extLst>
          </p:cNvPr>
          <p:cNvSpPr txBox="1"/>
          <p:nvPr/>
        </p:nvSpPr>
        <p:spPr>
          <a:xfrm>
            <a:off x="679860" y="2506649"/>
            <a:ext cx="98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VIP Manager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8B0C166-2641-4DEC-9240-DE8EEFFE0277}"/>
              </a:ext>
            </a:extLst>
          </p:cNvPr>
          <p:cNvSpPr txBox="1"/>
          <p:nvPr/>
        </p:nvSpPr>
        <p:spPr>
          <a:xfrm>
            <a:off x="832259" y="2779120"/>
            <a:ext cx="692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9E74CB6-7606-420E-8CB9-DC3BD7B2546C}"/>
              </a:ext>
            </a:extLst>
          </p:cNvPr>
          <p:cNvSpPr txBox="1"/>
          <p:nvPr/>
        </p:nvSpPr>
        <p:spPr>
          <a:xfrm>
            <a:off x="605978" y="3051592"/>
            <a:ext cx="1210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Leading 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AB47729-6044-4520-BB17-72A9CB9B5808}"/>
              </a:ext>
            </a:extLst>
          </p:cNvPr>
          <p:cNvSpPr txBox="1"/>
          <p:nvPr/>
        </p:nvSpPr>
        <p:spPr>
          <a:xfrm>
            <a:off x="721431" y="3342538"/>
            <a:ext cx="93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VIP 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BFE7D2E-598E-4F2F-AFE0-61DA4DDB3923}"/>
              </a:ext>
            </a:extLst>
          </p:cNvPr>
          <p:cNvSpPr txBox="1"/>
          <p:nvPr/>
        </p:nvSpPr>
        <p:spPr>
          <a:xfrm>
            <a:off x="652160" y="3605770"/>
            <a:ext cx="103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Ruby 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BA998CA-1B22-4528-8B98-8E4F26AD0F18}"/>
              </a:ext>
            </a:extLst>
          </p:cNvPr>
          <p:cNvSpPr txBox="1"/>
          <p:nvPr/>
        </p:nvSpPr>
        <p:spPr>
          <a:xfrm>
            <a:off x="573660" y="3878238"/>
            <a:ext cx="1275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Sapphire 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164C171-028B-4A03-AABF-5163D75F637E}"/>
              </a:ext>
            </a:extLst>
          </p:cNvPr>
          <p:cNvSpPr txBox="1"/>
          <p:nvPr/>
        </p:nvSpPr>
        <p:spPr>
          <a:xfrm>
            <a:off x="569048" y="4159943"/>
            <a:ext cx="12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Diamond 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66914DE-E3BA-42DC-9A29-926D169AAB69}"/>
              </a:ext>
            </a:extLst>
          </p:cNvPr>
          <p:cNvSpPr txBox="1"/>
          <p:nvPr/>
        </p:nvSpPr>
        <p:spPr>
          <a:xfrm>
            <a:off x="656796" y="4413939"/>
            <a:ext cx="102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Gold 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8F82072-F70B-4239-8DEB-2CEE391D166F}"/>
              </a:ext>
            </a:extLst>
          </p:cNvPr>
          <p:cNvSpPr txBox="1"/>
          <p:nvPr/>
        </p:nvSpPr>
        <p:spPr>
          <a:xfrm>
            <a:off x="569058" y="4704879"/>
            <a:ext cx="1285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Platinum Director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7D580D3-EDDD-4A72-92B4-64417AA9AC61}"/>
              </a:ext>
            </a:extLst>
          </p:cNvPr>
          <p:cNvSpPr txBox="1"/>
          <p:nvPr/>
        </p:nvSpPr>
        <p:spPr>
          <a:xfrm>
            <a:off x="3973101" y="847369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B39110-F16A-4780-85F4-A4F0AFDAAFC9}"/>
              </a:ext>
            </a:extLst>
          </p:cNvPr>
          <p:cNvSpPr txBox="1"/>
          <p:nvPr/>
        </p:nvSpPr>
        <p:spPr>
          <a:xfrm>
            <a:off x="3977723" y="1147548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01E1905-2518-4375-A7EE-5BB8E3DD674B}"/>
              </a:ext>
            </a:extLst>
          </p:cNvPr>
          <p:cNvSpPr txBox="1"/>
          <p:nvPr/>
        </p:nvSpPr>
        <p:spPr>
          <a:xfrm>
            <a:off x="3982345" y="1420018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60642F-E71C-4D85-BA6C-9836AE35B3B9}"/>
              </a:ext>
            </a:extLst>
          </p:cNvPr>
          <p:cNvSpPr txBox="1"/>
          <p:nvPr/>
        </p:nvSpPr>
        <p:spPr>
          <a:xfrm>
            <a:off x="3986967" y="1692486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7%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9CF2290-0E2D-48CF-AB96-24CA3CDB59FE}"/>
              </a:ext>
            </a:extLst>
          </p:cNvPr>
          <p:cNvSpPr txBox="1"/>
          <p:nvPr/>
        </p:nvSpPr>
        <p:spPr>
          <a:xfrm>
            <a:off x="3971029" y="1955625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DE2CD4D-5B1A-46A2-B1AE-0E021D8FA7C8}"/>
              </a:ext>
            </a:extLst>
          </p:cNvPr>
          <p:cNvSpPr txBox="1"/>
          <p:nvPr/>
        </p:nvSpPr>
        <p:spPr>
          <a:xfrm>
            <a:off x="3780920" y="222955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10.5%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FB8A34E-ACF0-4BA7-B43B-C90DEB1011DB}"/>
              </a:ext>
            </a:extLst>
          </p:cNvPr>
          <p:cNvSpPr txBox="1"/>
          <p:nvPr/>
        </p:nvSpPr>
        <p:spPr>
          <a:xfrm>
            <a:off x="3896369" y="2502024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12%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B309CFC-8454-4024-BD38-6CA64F8A1B57}"/>
              </a:ext>
            </a:extLst>
          </p:cNvPr>
          <p:cNvSpPr txBox="1"/>
          <p:nvPr/>
        </p:nvSpPr>
        <p:spPr>
          <a:xfrm>
            <a:off x="3900988" y="2783728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13%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6655555-72C4-4648-B4B9-2A5322FC7180}"/>
              </a:ext>
            </a:extLst>
          </p:cNvPr>
          <p:cNvSpPr txBox="1"/>
          <p:nvPr/>
        </p:nvSpPr>
        <p:spPr>
          <a:xfrm>
            <a:off x="3905606" y="305619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14%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2B4E72C-1903-489E-B6EE-08BB94547EC5}"/>
              </a:ext>
            </a:extLst>
          </p:cNvPr>
          <p:cNvSpPr txBox="1"/>
          <p:nvPr/>
        </p:nvSpPr>
        <p:spPr>
          <a:xfrm>
            <a:off x="3910230" y="3337903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7A3D17BA-1A40-4256-A434-3984B0A2862C}"/>
              </a:ext>
            </a:extLst>
          </p:cNvPr>
          <p:cNvSpPr txBox="1"/>
          <p:nvPr/>
        </p:nvSpPr>
        <p:spPr>
          <a:xfrm>
            <a:off x="3905615" y="3601140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80D8B70-8A4E-4778-91F1-ED773BE8F55A}"/>
              </a:ext>
            </a:extLst>
          </p:cNvPr>
          <p:cNvSpPr txBox="1"/>
          <p:nvPr/>
        </p:nvSpPr>
        <p:spPr>
          <a:xfrm>
            <a:off x="3910234" y="3882848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2DE8733-F3C5-4C4F-A4A6-6A8777863AD2}"/>
              </a:ext>
            </a:extLst>
          </p:cNvPr>
          <p:cNvSpPr txBox="1"/>
          <p:nvPr/>
        </p:nvSpPr>
        <p:spPr>
          <a:xfrm>
            <a:off x="3914853" y="4164552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C369B7C7-EE78-4DA4-B984-C6FF5213C686}"/>
              </a:ext>
            </a:extLst>
          </p:cNvPr>
          <p:cNvSpPr txBox="1"/>
          <p:nvPr/>
        </p:nvSpPr>
        <p:spPr>
          <a:xfrm>
            <a:off x="3919471" y="4418548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C91877E3-B529-49BA-B678-764B17A6C88B}"/>
              </a:ext>
            </a:extLst>
          </p:cNvPr>
          <p:cNvSpPr txBox="1"/>
          <p:nvPr/>
        </p:nvSpPr>
        <p:spPr>
          <a:xfrm>
            <a:off x="3924093" y="4709488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B039CA41-3B05-4D9B-A861-B084F14BD21D}"/>
              </a:ext>
            </a:extLst>
          </p:cNvPr>
          <p:cNvSpPr txBox="1"/>
          <p:nvPr/>
        </p:nvSpPr>
        <p:spPr>
          <a:xfrm>
            <a:off x="2715801" y="1414606"/>
            <a:ext cx="726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B0F0"/>
                </a:solidFill>
              </a:rPr>
              <a:t>$</a:t>
            </a:r>
            <a:r>
              <a:rPr lang="en-US" sz="1400" u="none" strike="noStrike" dirty="0">
                <a:solidFill>
                  <a:srgbClr val="00B0F0"/>
                </a:solidFill>
                <a:effectLst/>
              </a:rPr>
              <a:t> 4096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AB36D51-CDCE-48EF-BFD2-EE8B8622E826}"/>
              </a:ext>
            </a:extLst>
          </p:cNvPr>
          <p:cNvSpPr txBox="1"/>
          <p:nvPr/>
        </p:nvSpPr>
        <p:spPr>
          <a:xfrm>
            <a:off x="2700451" y="1668602"/>
            <a:ext cx="756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$ 8192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3A4F2474-333B-46BE-B9AF-EBAAA43F30DF}"/>
              </a:ext>
            </a:extLst>
          </p:cNvPr>
          <p:cNvSpPr txBox="1"/>
          <p:nvPr/>
        </p:nvSpPr>
        <p:spPr>
          <a:xfrm>
            <a:off x="2654040" y="1941070"/>
            <a:ext cx="970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$ 32768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F190F8F-6C44-42FE-BB2A-2AE37302E3F9}"/>
              </a:ext>
            </a:extLst>
          </p:cNvPr>
          <p:cNvSpPr txBox="1"/>
          <p:nvPr/>
        </p:nvSpPr>
        <p:spPr>
          <a:xfrm>
            <a:off x="2650322" y="2213538"/>
            <a:ext cx="877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$ 65536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4211454C-2594-447D-AB81-07A1FB815056}"/>
              </a:ext>
            </a:extLst>
          </p:cNvPr>
          <p:cNvSpPr txBox="1"/>
          <p:nvPr/>
        </p:nvSpPr>
        <p:spPr>
          <a:xfrm>
            <a:off x="2597410" y="2486006"/>
            <a:ext cx="926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$ 131072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C83B2862-C58A-42C7-871F-94E9F5FE9B58}"/>
              </a:ext>
            </a:extLst>
          </p:cNvPr>
          <p:cNvSpPr txBox="1"/>
          <p:nvPr/>
        </p:nvSpPr>
        <p:spPr>
          <a:xfrm>
            <a:off x="2596682" y="2758474"/>
            <a:ext cx="968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$ 262144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B3590172-9ACA-40CC-B02C-9DC4EA64F85D}"/>
              </a:ext>
            </a:extLst>
          </p:cNvPr>
          <p:cNvSpPr txBox="1"/>
          <p:nvPr/>
        </p:nvSpPr>
        <p:spPr>
          <a:xfrm>
            <a:off x="2590255" y="3049414"/>
            <a:ext cx="9240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$ 524288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8363D11C-581C-427A-A84F-0A55546EEE9F}"/>
              </a:ext>
            </a:extLst>
          </p:cNvPr>
          <p:cNvSpPr txBox="1"/>
          <p:nvPr/>
        </p:nvSpPr>
        <p:spPr>
          <a:xfrm>
            <a:off x="2536243" y="3312651"/>
            <a:ext cx="1085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$ 1048576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D95AAF0A-D462-4F40-B770-74F9ACDA1CB1}"/>
              </a:ext>
            </a:extLst>
          </p:cNvPr>
          <p:cNvSpPr txBox="1"/>
          <p:nvPr/>
        </p:nvSpPr>
        <p:spPr>
          <a:xfrm>
            <a:off x="2532541" y="3585119"/>
            <a:ext cx="1103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$ 4194304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D7696C83-064F-43FD-9755-3CAF6D8D8E51}"/>
              </a:ext>
            </a:extLst>
          </p:cNvPr>
          <p:cNvSpPr txBox="1"/>
          <p:nvPr/>
        </p:nvSpPr>
        <p:spPr>
          <a:xfrm>
            <a:off x="2481554" y="3857587"/>
            <a:ext cx="1156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$ 16777216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02C6C9DA-0E43-48E8-AA9F-0E2FD05EB098}"/>
              </a:ext>
            </a:extLst>
          </p:cNvPr>
          <p:cNvSpPr txBox="1"/>
          <p:nvPr/>
        </p:nvSpPr>
        <p:spPr>
          <a:xfrm>
            <a:off x="2467862" y="4148531"/>
            <a:ext cx="1193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$ 67108884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0784B4A0-B7F5-4158-8EF0-97B3BD0E4036}"/>
              </a:ext>
            </a:extLst>
          </p:cNvPr>
          <p:cNvSpPr txBox="1"/>
          <p:nvPr/>
        </p:nvSpPr>
        <p:spPr>
          <a:xfrm>
            <a:off x="2431900" y="4392475"/>
            <a:ext cx="1233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$ 134217728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20630F2-21FA-42C3-A2AE-CFE24307AB38}"/>
              </a:ext>
            </a:extLst>
          </p:cNvPr>
          <p:cNvSpPr txBox="1"/>
          <p:nvPr/>
        </p:nvSpPr>
        <p:spPr>
          <a:xfrm>
            <a:off x="2426366" y="4692651"/>
            <a:ext cx="125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$ 268435456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0BA223C1-DDDF-4E26-A52F-E7A28FEEEB62}"/>
              </a:ext>
            </a:extLst>
          </p:cNvPr>
          <p:cNvSpPr txBox="1"/>
          <p:nvPr/>
        </p:nvSpPr>
        <p:spPr>
          <a:xfrm>
            <a:off x="2434095" y="1132901"/>
            <a:ext cx="1245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</a:rPr>
              <a:t>50,100,500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BCD4833C-8912-4FA6-BC39-F75B8B7D40DB}"/>
              </a:ext>
            </a:extLst>
          </p:cNvPr>
          <p:cNvSpPr txBox="1"/>
          <p:nvPr/>
        </p:nvSpPr>
        <p:spPr>
          <a:xfrm>
            <a:off x="2429481" y="851196"/>
            <a:ext cx="1245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     -----------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C9929EA-006D-4B0B-B353-BF2703F25135}"/>
              </a:ext>
            </a:extLst>
          </p:cNvPr>
          <p:cNvSpPr txBox="1"/>
          <p:nvPr/>
        </p:nvSpPr>
        <p:spPr>
          <a:xfrm>
            <a:off x="647568" y="4977348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Ambassador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3485284B-8529-4742-A7E4-AA972559F493}"/>
              </a:ext>
            </a:extLst>
          </p:cNvPr>
          <p:cNvSpPr txBox="1"/>
          <p:nvPr/>
        </p:nvSpPr>
        <p:spPr>
          <a:xfrm>
            <a:off x="550592" y="5240580"/>
            <a:ext cx="1309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Ruby Ambassador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5AC708F8-949F-44D4-8F1B-8B7796FED9DE}"/>
              </a:ext>
            </a:extLst>
          </p:cNvPr>
          <p:cNvSpPr txBox="1"/>
          <p:nvPr/>
        </p:nvSpPr>
        <p:spPr>
          <a:xfrm>
            <a:off x="582988" y="5503812"/>
            <a:ext cx="1580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Sapphire Ambassador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1D74EC4-C0A2-45E7-88D6-5121FA69A8B5}"/>
              </a:ext>
            </a:extLst>
          </p:cNvPr>
          <p:cNvSpPr txBox="1"/>
          <p:nvPr/>
        </p:nvSpPr>
        <p:spPr>
          <a:xfrm>
            <a:off x="590347" y="5780843"/>
            <a:ext cx="1580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Diamond Ambassador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42FCDD3C-F958-4132-BB38-B70E6F482E76}"/>
              </a:ext>
            </a:extLst>
          </p:cNvPr>
          <p:cNvSpPr txBox="1"/>
          <p:nvPr/>
        </p:nvSpPr>
        <p:spPr>
          <a:xfrm>
            <a:off x="594637" y="6053401"/>
            <a:ext cx="14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Golden Ambassador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F44DC62C-8C4C-4052-9EF9-8A52C120D1F1}"/>
              </a:ext>
            </a:extLst>
          </p:cNvPr>
          <p:cNvSpPr txBox="1"/>
          <p:nvPr/>
        </p:nvSpPr>
        <p:spPr>
          <a:xfrm>
            <a:off x="599256" y="6325869"/>
            <a:ext cx="1555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Platinum Ambassador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29C18C1F-1246-4CBE-9A04-65F96FF7075F}"/>
              </a:ext>
            </a:extLst>
          </p:cNvPr>
          <p:cNvSpPr txBox="1"/>
          <p:nvPr/>
        </p:nvSpPr>
        <p:spPr>
          <a:xfrm>
            <a:off x="2430232" y="4963484"/>
            <a:ext cx="125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</a:rPr>
              <a:t>536870912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7D60941A-DA75-421B-92CE-6CF7E9DDDD24}"/>
              </a:ext>
            </a:extLst>
          </p:cNvPr>
          <p:cNvSpPr txBox="1"/>
          <p:nvPr/>
        </p:nvSpPr>
        <p:spPr>
          <a:xfrm>
            <a:off x="2388673" y="5226716"/>
            <a:ext cx="1343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$ 1610612736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764B5B6A-E189-4949-84F2-9CF8C22643B4}"/>
              </a:ext>
            </a:extLst>
          </p:cNvPr>
          <p:cNvSpPr txBox="1"/>
          <p:nvPr/>
        </p:nvSpPr>
        <p:spPr>
          <a:xfrm>
            <a:off x="2393293" y="5489948"/>
            <a:ext cx="1343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$ 4831838208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E2520895-5159-4830-9AEA-D2184FA881FB}"/>
              </a:ext>
            </a:extLst>
          </p:cNvPr>
          <p:cNvSpPr txBox="1"/>
          <p:nvPr/>
        </p:nvSpPr>
        <p:spPr>
          <a:xfrm>
            <a:off x="2360971" y="5762422"/>
            <a:ext cx="14329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$ 14495514624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73B12614-A45B-45CE-B3BE-06E1F18EBAC2}"/>
              </a:ext>
            </a:extLst>
          </p:cNvPr>
          <p:cNvSpPr txBox="1"/>
          <p:nvPr/>
        </p:nvSpPr>
        <p:spPr>
          <a:xfrm>
            <a:off x="2347114" y="6025654"/>
            <a:ext cx="14329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$ 43486543872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1675E9EA-E039-44F3-815F-4A94FCD88364}"/>
              </a:ext>
            </a:extLst>
          </p:cNvPr>
          <p:cNvSpPr txBox="1"/>
          <p:nvPr/>
        </p:nvSpPr>
        <p:spPr>
          <a:xfrm>
            <a:off x="2299516" y="6306110"/>
            <a:ext cx="15713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B0F0"/>
                </a:solidFill>
                <a:latin typeface="Arial" panose="020B0604020202020204" pitchFamily="34" charset="0"/>
              </a:rPr>
              <a:t>$ 130459631616</a:t>
            </a:r>
            <a:endParaRPr lang="en-US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9BD3F0D6-0407-4227-A586-A3C478454BF3}"/>
              </a:ext>
            </a:extLst>
          </p:cNvPr>
          <p:cNvSpPr txBox="1"/>
          <p:nvPr/>
        </p:nvSpPr>
        <p:spPr>
          <a:xfrm>
            <a:off x="3928711" y="4991192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C808AA4F-9479-4DCC-AB42-B0B53395470B}"/>
              </a:ext>
            </a:extLst>
          </p:cNvPr>
          <p:cNvSpPr txBox="1"/>
          <p:nvPr/>
        </p:nvSpPr>
        <p:spPr>
          <a:xfrm>
            <a:off x="3924099" y="5245195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0F7B271F-0791-44F9-A37B-934A8FA6A48F}"/>
              </a:ext>
            </a:extLst>
          </p:cNvPr>
          <p:cNvSpPr txBox="1"/>
          <p:nvPr/>
        </p:nvSpPr>
        <p:spPr>
          <a:xfrm>
            <a:off x="3924097" y="5503807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15A8008A-372B-4929-880E-8EF04AFB545F}"/>
              </a:ext>
            </a:extLst>
          </p:cNvPr>
          <p:cNvSpPr txBox="1"/>
          <p:nvPr/>
        </p:nvSpPr>
        <p:spPr>
          <a:xfrm>
            <a:off x="3928719" y="5785511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1A771F46-367A-4EDF-8565-361793727F4F}"/>
              </a:ext>
            </a:extLst>
          </p:cNvPr>
          <p:cNvSpPr txBox="1"/>
          <p:nvPr/>
        </p:nvSpPr>
        <p:spPr>
          <a:xfrm>
            <a:off x="3924106" y="6048743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47768AE5-0D74-438C-9FFC-3A982DF9871F}"/>
              </a:ext>
            </a:extLst>
          </p:cNvPr>
          <p:cNvSpPr txBox="1"/>
          <p:nvPr/>
        </p:nvSpPr>
        <p:spPr>
          <a:xfrm>
            <a:off x="3928730" y="6330447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15%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C5CB92E3-E090-4A21-A4FB-0937D5303F53}"/>
              </a:ext>
            </a:extLst>
          </p:cNvPr>
          <p:cNvSpPr txBox="1"/>
          <p:nvPr/>
        </p:nvSpPr>
        <p:spPr>
          <a:xfrm>
            <a:off x="6333232" y="1701839"/>
            <a:ext cx="5929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Conv_RobotoRegular"/>
              </a:rPr>
              <a:t> 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Conv_RobotoRegular"/>
              </a:rPr>
              <a:t>PRTN assets 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Conv_RobotoRegular"/>
              </a:rPr>
              <a:t>is the account that the referral income is credited to. The par value of PTRN is 1:1 USD. Account balance is available for withdrawal in accordance with the current terms.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085EF1F2-C2E5-4B96-8695-C86AD0412B26}"/>
              </a:ext>
            </a:extLst>
          </p:cNvPr>
          <p:cNvSpPr txBox="1"/>
          <p:nvPr/>
        </p:nvSpPr>
        <p:spPr>
          <a:xfrm>
            <a:off x="7808190" y="1187438"/>
            <a:ext cx="3431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sng" dirty="0">
                <a:solidFill>
                  <a:schemeClr val="bg1"/>
                </a:solidFill>
                <a:effectLst/>
                <a:latin typeface="Conv_RobotoRegular"/>
              </a:rPr>
              <a:t>What are </a:t>
            </a:r>
            <a:r>
              <a:rPr lang="en-US" sz="2400" u="sng" dirty="0">
                <a:solidFill>
                  <a:schemeClr val="bg1"/>
                </a:solidFill>
                <a:latin typeface="Conv_RobotoRegular"/>
              </a:rPr>
              <a:t>PRTN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Conv_RobotoRegular"/>
              </a:rPr>
              <a:t> assets?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="" xmlns:a16="http://schemas.microsoft.com/office/drawing/2014/main" id="{0066EF03-7A20-4577-91CD-2ECF9739A0E1}"/>
              </a:ext>
            </a:extLst>
          </p:cNvPr>
          <p:cNvCxnSpPr/>
          <p:nvPr/>
        </p:nvCxnSpPr>
        <p:spPr>
          <a:xfrm flipV="1">
            <a:off x="8337466" y="3503423"/>
            <a:ext cx="2844000" cy="1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="" xmlns:a16="http://schemas.microsoft.com/office/drawing/2014/main" id="{0E578BFD-D5D5-4143-A1C5-C595A815B691}"/>
              </a:ext>
            </a:extLst>
          </p:cNvPr>
          <p:cNvCxnSpPr/>
          <p:nvPr/>
        </p:nvCxnSpPr>
        <p:spPr>
          <a:xfrm>
            <a:off x="8295637" y="3495051"/>
            <a:ext cx="0" cy="19384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="" xmlns:a16="http://schemas.microsoft.com/office/drawing/2014/main" id="{FE500E7C-7A55-4DF3-8A53-D3949620DBDB}"/>
              </a:ext>
            </a:extLst>
          </p:cNvPr>
          <p:cNvCxnSpPr/>
          <p:nvPr/>
        </p:nvCxnSpPr>
        <p:spPr>
          <a:xfrm>
            <a:off x="9526293" y="3495051"/>
            <a:ext cx="0" cy="19384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="" xmlns:a16="http://schemas.microsoft.com/office/drawing/2014/main" id="{23FB6840-CA36-47D5-B0F3-48F233D92F9F}"/>
              </a:ext>
            </a:extLst>
          </p:cNvPr>
          <p:cNvCxnSpPr/>
          <p:nvPr/>
        </p:nvCxnSpPr>
        <p:spPr>
          <a:xfrm>
            <a:off x="10754027" y="3495050"/>
            <a:ext cx="0" cy="19384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Picture 6" descr="Sales symbols - Vector stencils library">
            <a:extLst>
              <a:ext uri="{FF2B5EF4-FFF2-40B4-BE49-F238E27FC236}">
                <a16:creationId xmlns="" xmlns:a16="http://schemas.microsoft.com/office/drawing/2014/main" id="{566EA431-F4AF-4BDB-9778-BE54FDD4C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98" t="4414" r="5052" b="4000"/>
          <a:stretch/>
        </p:blipFill>
        <p:spPr bwMode="auto">
          <a:xfrm>
            <a:off x="9027678" y="2226563"/>
            <a:ext cx="1033315" cy="1107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="" xmlns:a16="http://schemas.microsoft.com/office/drawing/2014/main" id="{8A39E30D-C19C-4056-8530-B2797C386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78" y="3697519"/>
            <a:ext cx="487672" cy="576000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="" xmlns:a16="http://schemas.microsoft.com/office/drawing/2014/main" id="{3277A148-2850-418A-95B4-A35C28747626}"/>
              </a:ext>
            </a:extLst>
          </p:cNvPr>
          <p:cNvSpPr/>
          <p:nvPr/>
        </p:nvSpPr>
        <p:spPr>
          <a:xfrm>
            <a:off x="8112870" y="3668238"/>
            <a:ext cx="359230" cy="412851"/>
          </a:xfrm>
          <a:prstGeom prst="rect">
            <a:avLst/>
          </a:prstGeom>
          <a:noFill/>
        </p:spPr>
        <p:txBody>
          <a:bodyPr wrap="none" lIns="104059" tIns="52029" rIns="104059" bIns="5202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ln w="11430"/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="" xmlns:a16="http://schemas.microsoft.com/office/drawing/2014/main" id="{9D030BE9-5AFB-48E6-AFD1-762C3E1E0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111" y="3705183"/>
            <a:ext cx="487672" cy="576000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292C1A45-1D0E-4E69-B7B2-A8381C315EB3}"/>
              </a:ext>
            </a:extLst>
          </p:cNvPr>
          <p:cNvSpPr/>
          <p:nvPr/>
        </p:nvSpPr>
        <p:spPr>
          <a:xfrm>
            <a:off x="9354886" y="3677475"/>
            <a:ext cx="349612" cy="412851"/>
          </a:xfrm>
          <a:prstGeom prst="rect">
            <a:avLst/>
          </a:prstGeom>
          <a:noFill/>
        </p:spPr>
        <p:txBody>
          <a:bodyPr wrap="none" lIns="104059" tIns="52029" rIns="104059" bIns="5202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ln w="11430"/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="" xmlns:a16="http://schemas.microsoft.com/office/drawing/2014/main" id="{9262B0B8-C001-4C87-8293-291254057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703" y="3684378"/>
            <a:ext cx="487672" cy="576000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F72F364C-B37D-473A-864F-E48F2A3C7408}"/>
              </a:ext>
            </a:extLst>
          </p:cNvPr>
          <p:cNvSpPr/>
          <p:nvPr/>
        </p:nvSpPr>
        <p:spPr>
          <a:xfrm>
            <a:off x="10572924" y="3659003"/>
            <a:ext cx="346406" cy="412851"/>
          </a:xfrm>
          <a:prstGeom prst="rect">
            <a:avLst/>
          </a:prstGeom>
          <a:noFill/>
        </p:spPr>
        <p:txBody>
          <a:bodyPr wrap="none" lIns="104059" tIns="52029" rIns="104059" bIns="5202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ln w="11430"/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51" name="Picture 16" descr="Business Network Icons - Download Free Vector Icons | Noun Project">
            <a:extLst>
              <a:ext uri="{FF2B5EF4-FFF2-40B4-BE49-F238E27FC236}">
                <a16:creationId xmlns="" xmlns:a16="http://schemas.microsoft.com/office/drawing/2014/main" id="{2A2AFADC-AF3B-41DE-87CB-D8489E0E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33" y="4891966"/>
            <a:ext cx="1250969" cy="1250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6" descr="Business Network Icons - Download Free Vector Icons | Noun Project">
            <a:extLst>
              <a:ext uri="{FF2B5EF4-FFF2-40B4-BE49-F238E27FC236}">
                <a16:creationId xmlns="" xmlns:a16="http://schemas.microsoft.com/office/drawing/2014/main" id="{CC1DCB24-2D97-4DDB-991B-F32EB09CC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62" y="4465998"/>
            <a:ext cx="1250969" cy="1250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6" descr="Business Network Icons - Download Free Vector Icons | Noun Project">
            <a:extLst>
              <a:ext uri="{FF2B5EF4-FFF2-40B4-BE49-F238E27FC236}">
                <a16:creationId xmlns="" xmlns:a16="http://schemas.microsoft.com/office/drawing/2014/main" id="{087EB9BB-D044-4570-BD21-17D2EF5EB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397" y="5155631"/>
            <a:ext cx="1286807" cy="1286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4" descr="Tassos Peter T. – WRNR TV">
            <a:extLst>
              <a:ext uri="{FF2B5EF4-FFF2-40B4-BE49-F238E27FC236}">
                <a16:creationId xmlns="" xmlns:a16="http://schemas.microsoft.com/office/drawing/2014/main" id="{B6656305-B3F0-408F-A3AC-4FB6290D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449" y="4636436"/>
            <a:ext cx="411020" cy="411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0" descr="Free icon - Free vector icons - Free SVG, PSD, PNG, EPS, Ai &amp;amp; Icon Font">
            <a:extLst>
              <a:ext uri="{FF2B5EF4-FFF2-40B4-BE49-F238E27FC236}">
                <a16:creationId xmlns="" xmlns:a16="http://schemas.microsoft.com/office/drawing/2014/main" id="{D2C8BB26-A480-4912-A50A-CB9A22DCC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79" y="5028760"/>
            <a:ext cx="447758" cy="447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2" descr="Free icon - Free vector icons - Free SVG, PSD, PNG, EPS, Ai &amp;amp; Icon Font">
            <a:extLst>
              <a:ext uri="{FF2B5EF4-FFF2-40B4-BE49-F238E27FC236}">
                <a16:creationId xmlns="" xmlns:a16="http://schemas.microsoft.com/office/drawing/2014/main" id="{CA39F453-D7CC-42E8-BE98-29ABD862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625" y="5329019"/>
            <a:ext cx="438531" cy="438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Rectangle: Rounded Corners 156">
            <a:extLst>
              <a:ext uri="{FF2B5EF4-FFF2-40B4-BE49-F238E27FC236}">
                <a16:creationId xmlns="" xmlns:a16="http://schemas.microsoft.com/office/drawing/2014/main" id="{16DC3C79-1E1C-423A-B92F-0FE3C22C1290}"/>
              </a:ext>
            </a:extLst>
          </p:cNvPr>
          <p:cNvSpPr/>
          <p:nvPr/>
        </p:nvSpPr>
        <p:spPr>
          <a:xfrm>
            <a:off x="7413977" y="3389580"/>
            <a:ext cx="4260715" cy="3199863"/>
          </a:xfrm>
          <a:prstGeom prst="roundRect">
            <a:avLst>
              <a:gd name="adj" fmla="val 10591"/>
            </a:avLst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2D52F4C9-9424-4129-A03C-3269F9916EA0}"/>
              </a:ext>
            </a:extLst>
          </p:cNvPr>
          <p:cNvSpPr txBox="1"/>
          <p:nvPr/>
        </p:nvSpPr>
        <p:spPr>
          <a:xfrm>
            <a:off x="9314297" y="2357118"/>
            <a:ext cx="452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U</a:t>
            </a:r>
            <a:endParaRPr lang="en-IN" sz="3200" b="1" dirty="0">
              <a:solidFill>
                <a:srgbClr val="7030A0"/>
              </a:solidFill>
            </a:endParaRP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="" xmlns:a16="http://schemas.microsoft.com/office/drawing/2014/main" id="{6262DB1B-764E-42DC-BE2A-F697C36279B4}"/>
              </a:ext>
            </a:extLst>
          </p:cNvPr>
          <p:cNvCxnSpPr>
            <a:cxnSpLocks/>
          </p:cNvCxnSpPr>
          <p:nvPr/>
        </p:nvCxnSpPr>
        <p:spPr>
          <a:xfrm>
            <a:off x="9525534" y="4299524"/>
            <a:ext cx="0" cy="72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="" xmlns:a16="http://schemas.microsoft.com/office/drawing/2014/main" id="{665E4E12-C540-44CE-A34B-CA16964FCC74}"/>
              </a:ext>
            </a:extLst>
          </p:cNvPr>
          <p:cNvCxnSpPr>
            <a:cxnSpLocks/>
          </p:cNvCxnSpPr>
          <p:nvPr/>
        </p:nvCxnSpPr>
        <p:spPr>
          <a:xfrm>
            <a:off x="10749360" y="4304148"/>
            <a:ext cx="0" cy="1008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="" xmlns:a16="http://schemas.microsoft.com/office/drawing/2014/main" id="{65054C41-1DE2-4992-A33D-B5789AF87668}"/>
              </a:ext>
            </a:extLst>
          </p:cNvPr>
          <p:cNvCxnSpPr>
            <a:cxnSpLocks/>
          </p:cNvCxnSpPr>
          <p:nvPr/>
        </p:nvCxnSpPr>
        <p:spPr>
          <a:xfrm>
            <a:off x="8292485" y="4285664"/>
            <a:ext cx="0" cy="324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="" xmlns:a16="http://schemas.microsoft.com/office/drawing/2014/main" id="{1BD9134A-F68F-41AE-B4D8-792E0C60F18E}"/>
              </a:ext>
            </a:extLst>
          </p:cNvPr>
          <p:cNvCxnSpPr>
            <a:cxnSpLocks/>
          </p:cNvCxnSpPr>
          <p:nvPr/>
        </p:nvCxnSpPr>
        <p:spPr>
          <a:xfrm>
            <a:off x="7869919" y="5288767"/>
            <a:ext cx="0" cy="122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="" xmlns:a16="http://schemas.microsoft.com/office/drawing/2014/main" id="{020B1827-6805-4702-B893-05B3BF8C2FD0}"/>
              </a:ext>
            </a:extLst>
          </p:cNvPr>
          <p:cNvCxnSpPr>
            <a:cxnSpLocks/>
          </p:cNvCxnSpPr>
          <p:nvPr/>
        </p:nvCxnSpPr>
        <p:spPr>
          <a:xfrm>
            <a:off x="8294695" y="5538447"/>
            <a:ext cx="0" cy="97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="" xmlns:a16="http://schemas.microsoft.com/office/drawing/2014/main" id="{7E3E1C52-673E-468B-A519-09791DCCDBC3}"/>
              </a:ext>
            </a:extLst>
          </p:cNvPr>
          <p:cNvCxnSpPr>
            <a:cxnSpLocks/>
          </p:cNvCxnSpPr>
          <p:nvPr/>
        </p:nvCxnSpPr>
        <p:spPr>
          <a:xfrm>
            <a:off x="8719470" y="5288767"/>
            <a:ext cx="0" cy="122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="" xmlns:a16="http://schemas.microsoft.com/office/drawing/2014/main" id="{A8D95C41-D104-474B-A469-E994FCB4FAD4}"/>
              </a:ext>
            </a:extLst>
          </p:cNvPr>
          <p:cNvCxnSpPr>
            <a:cxnSpLocks/>
          </p:cNvCxnSpPr>
          <p:nvPr/>
        </p:nvCxnSpPr>
        <p:spPr>
          <a:xfrm>
            <a:off x="9085882" y="5742731"/>
            <a:ext cx="0" cy="79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="" xmlns:a16="http://schemas.microsoft.com/office/drawing/2014/main" id="{8E0E3614-1A52-4DBF-B141-A623E8D74AC9}"/>
              </a:ext>
            </a:extLst>
          </p:cNvPr>
          <p:cNvCxnSpPr>
            <a:cxnSpLocks/>
          </p:cNvCxnSpPr>
          <p:nvPr/>
        </p:nvCxnSpPr>
        <p:spPr>
          <a:xfrm>
            <a:off x="9510660" y="5992411"/>
            <a:ext cx="0" cy="54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="" xmlns:a16="http://schemas.microsoft.com/office/drawing/2014/main" id="{C11E47E8-2A8B-4295-B94F-9DA77CBC9332}"/>
              </a:ext>
            </a:extLst>
          </p:cNvPr>
          <p:cNvCxnSpPr>
            <a:cxnSpLocks/>
          </p:cNvCxnSpPr>
          <p:nvPr/>
        </p:nvCxnSpPr>
        <p:spPr>
          <a:xfrm>
            <a:off x="9945162" y="5736247"/>
            <a:ext cx="0" cy="79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="" xmlns:a16="http://schemas.microsoft.com/office/drawing/2014/main" id="{967DE9C4-6B4E-4F52-93AC-8A168D5A6A90}"/>
              </a:ext>
            </a:extLst>
          </p:cNvPr>
          <p:cNvCxnSpPr>
            <a:cxnSpLocks/>
          </p:cNvCxnSpPr>
          <p:nvPr/>
        </p:nvCxnSpPr>
        <p:spPr>
          <a:xfrm>
            <a:off x="10314812" y="6028076"/>
            <a:ext cx="0" cy="50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="" xmlns:a16="http://schemas.microsoft.com/office/drawing/2014/main" id="{1FE967EF-F694-49E1-ACF6-1D63AD6FD410}"/>
              </a:ext>
            </a:extLst>
          </p:cNvPr>
          <p:cNvCxnSpPr>
            <a:cxnSpLocks/>
          </p:cNvCxnSpPr>
          <p:nvPr/>
        </p:nvCxnSpPr>
        <p:spPr>
          <a:xfrm>
            <a:off x="10749318" y="6277755"/>
            <a:ext cx="0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="" xmlns:a16="http://schemas.microsoft.com/office/drawing/2014/main" id="{9B50E39E-13E3-402E-8BC4-42173C523927}"/>
              </a:ext>
            </a:extLst>
          </p:cNvPr>
          <p:cNvCxnSpPr>
            <a:cxnSpLocks/>
          </p:cNvCxnSpPr>
          <p:nvPr/>
        </p:nvCxnSpPr>
        <p:spPr>
          <a:xfrm>
            <a:off x="11183823" y="6050775"/>
            <a:ext cx="0" cy="50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1" name="Right Brace 170">
            <a:extLst>
              <a:ext uri="{FF2B5EF4-FFF2-40B4-BE49-F238E27FC236}">
                <a16:creationId xmlns="" xmlns:a16="http://schemas.microsoft.com/office/drawing/2014/main" id="{5533F503-830C-41E0-8010-C194BA3D26F1}"/>
              </a:ext>
            </a:extLst>
          </p:cNvPr>
          <p:cNvSpPr/>
          <p:nvPr/>
        </p:nvSpPr>
        <p:spPr>
          <a:xfrm>
            <a:off x="4640062" y="1273053"/>
            <a:ext cx="128565" cy="340306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0348CF90-734C-4261-90E5-CC1E211578F2}"/>
              </a:ext>
            </a:extLst>
          </p:cNvPr>
          <p:cNvSpPr txBox="1"/>
          <p:nvPr/>
        </p:nvSpPr>
        <p:spPr>
          <a:xfrm>
            <a:off x="4695189" y="1285773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1%</a:t>
            </a:r>
            <a:endParaRPr lang="en-IN" sz="1400" dirty="0">
              <a:solidFill>
                <a:srgbClr val="FFFF00"/>
              </a:solidFill>
            </a:endParaRPr>
          </a:p>
        </p:txBody>
      </p:sp>
      <p:sp>
        <p:nvSpPr>
          <p:cNvPr id="173" name="Right Brace 172">
            <a:extLst>
              <a:ext uri="{FF2B5EF4-FFF2-40B4-BE49-F238E27FC236}">
                <a16:creationId xmlns="" xmlns:a16="http://schemas.microsoft.com/office/drawing/2014/main" id="{6B7FF4DD-BBB9-48E0-A459-82341F3A36E3}"/>
              </a:ext>
            </a:extLst>
          </p:cNvPr>
          <p:cNvSpPr/>
          <p:nvPr/>
        </p:nvSpPr>
        <p:spPr>
          <a:xfrm>
            <a:off x="4725602" y="1277675"/>
            <a:ext cx="563718" cy="809743"/>
          </a:xfrm>
          <a:prstGeom prst="rightBrace">
            <a:avLst>
              <a:gd name="adj1" fmla="val 4882"/>
              <a:gd name="adj2" fmla="val 6251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C7CAF952-6149-41E9-84CC-C756BBBD8A71}"/>
              </a:ext>
            </a:extLst>
          </p:cNvPr>
          <p:cNvSpPr txBox="1"/>
          <p:nvPr/>
        </p:nvSpPr>
        <p:spPr>
          <a:xfrm>
            <a:off x="5265891" y="1625957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4%</a:t>
            </a:r>
            <a:endParaRPr lang="en-IN" sz="1400" dirty="0">
              <a:solidFill>
                <a:srgbClr val="FFFF00"/>
              </a:solidFill>
            </a:endParaRPr>
          </a:p>
        </p:txBody>
      </p:sp>
      <p:sp>
        <p:nvSpPr>
          <p:cNvPr id="175" name="Right Brace 174">
            <a:extLst>
              <a:ext uri="{FF2B5EF4-FFF2-40B4-BE49-F238E27FC236}">
                <a16:creationId xmlns="" xmlns:a16="http://schemas.microsoft.com/office/drawing/2014/main" id="{8E7E2E3D-5CA9-4005-A404-EFCB2A3C2DCA}"/>
              </a:ext>
            </a:extLst>
          </p:cNvPr>
          <p:cNvSpPr/>
          <p:nvPr/>
        </p:nvSpPr>
        <p:spPr>
          <a:xfrm>
            <a:off x="4732083" y="2124202"/>
            <a:ext cx="563718" cy="1333646"/>
          </a:xfrm>
          <a:prstGeom prst="rightBrace">
            <a:avLst>
              <a:gd name="adj1" fmla="val 4882"/>
              <a:gd name="adj2" fmla="val 6251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0D471A3A-A012-4D19-AF74-E9E20D6A21FD}"/>
              </a:ext>
            </a:extLst>
          </p:cNvPr>
          <p:cNvSpPr txBox="1"/>
          <p:nvPr/>
        </p:nvSpPr>
        <p:spPr>
          <a:xfrm>
            <a:off x="5275409" y="280073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6%</a:t>
            </a:r>
            <a:endParaRPr lang="en-IN" sz="1400" dirty="0">
              <a:solidFill>
                <a:srgbClr val="FFFF00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CB807A3A-1FB3-4345-9687-E76B2EE93C9A}"/>
              </a:ext>
            </a:extLst>
          </p:cNvPr>
          <p:cNvSpPr txBox="1"/>
          <p:nvPr/>
        </p:nvSpPr>
        <p:spPr>
          <a:xfrm>
            <a:off x="6204493" y="3084301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10%</a:t>
            </a:r>
            <a:endParaRPr lang="en-IN" sz="1400" dirty="0">
              <a:solidFill>
                <a:srgbClr val="FFFF00"/>
              </a:solidFill>
            </a:endParaRPr>
          </a:p>
        </p:txBody>
      </p:sp>
      <p:sp>
        <p:nvSpPr>
          <p:cNvPr id="178" name="Right Brace 177">
            <a:extLst>
              <a:ext uri="{FF2B5EF4-FFF2-40B4-BE49-F238E27FC236}">
                <a16:creationId xmlns="" xmlns:a16="http://schemas.microsoft.com/office/drawing/2014/main" id="{D3C5692B-7942-4E8B-80F1-C20C2E30A55F}"/>
              </a:ext>
            </a:extLst>
          </p:cNvPr>
          <p:cNvSpPr/>
          <p:nvPr/>
        </p:nvSpPr>
        <p:spPr>
          <a:xfrm>
            <a:off x="5041763" y="1271388"/>
            <a:ext cx="1205247" cy="2186460"/>
          </a:xfrm>
          <a:prstGeom prst="rightBrace">
            <a:avLst>
              <a:gd name="adj1" fmla="val 4882"/>
              <a:gd name="adj2" fmla="val 90099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BCD073CD-E750-47DC-A9B5-EDBFB899D9E2}"/>
              </a:ext>
            </a:extLst>
          </p:cNvPr>
          <p:cNvSpPr txBox="1"/>
          <p:nvPr/>
        </p:nvSpPr>
        <p:spPr>
          <a:xfrm>
            <a:off x="6364182" y="362171"/>
            <a:ext cx="5434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GAP BENEFIT ( </a:t>
            </a:r>
            <a:r>
              <a:rPr lang="en-US" sz="2800" b="1" u="sng" dirty="0">
                <a:solidFill>
                  <a:schemeClr val="bg1"/>
                </a:solidFill>
              </a:rPr>
              <a:t>PRTN</a:t>
            </a:r>
            <a:r>
              <a:rPr lang="en-US" sz="2800" b="1" dirty="0">
                <a:solidFill>
                  <a:schemeClr val="bg1"/>
                </a:solidFill>
              </a:rPr>
              <a:t> ) UP TO 10%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820194" y="6453051"/>
            <a:ext cx="270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180" name="TextBox 179"/>
          <p:cNvSpPr txBox="1"/>
          <p:nvPr/>
        </p:nvSpPr>
        <p:spPr>
          <a:xfrm>
            <a:off x="9261566" y="0"/>
            <a:ext cx="293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380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2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2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80"/>
                            </p:stCondLst>
                            <p:childTnLst>
                              <p:par>
                                <p:cTn id="2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9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4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7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0" dur="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5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0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720"/>
                            </p:stCondLst>
                            <p:childTnLst>
                              <p:par>
                                <p:cTn id="3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00"/>
                            </p:stCondLst>
                            <p:childTnLst>
                              <p:par>
                                <p:cTn id="40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140"/>
                            </p:stCondLst>
                            <p:childTnLst>
                              <p:par>
                                <p:cTn id="4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120"/>
                            </p:stCondLst>
                            <p:childTnLst>
                              <p:par>
                                <p:cTn id="4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00"/>
                            </p:stCondLst>
                            <p:childTnLst>
                              <p:par>
                                <p:cTn id="43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260"/>
                            </p:stCondLst>
                            <p:childTnLst>
                              <p:par>
                                <p:cTn id="4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500"/>
                            </p:stCondLst>
                            <p:childTnLst>
                              <p:par>
                                <p:cTn id="45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180"/>
                            </p:stCondLst>
                            <p:childTnLst>
                              <p:par>
                                <p:cTn id="4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00"/>
                            </p:stCondLst>
                            <p:childTnLst>
                              <p:par>
                                <p:cTn id="47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140"/>
                            </p:stCondLst>
                            <p:childTnLst>
                              <p:par>
                                <p:cTn id="4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00"/>
                            </p:stCondLst>
                            <p:childTnLst>
                              <p:par>
                                <p:cTn id="48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280"/>
                            </p:stCondLst>
                            <p:childTnLst>
                              <p:par>
                                <p:cTn id="4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"/>
                            </p:stCondLst>
                            <p:childTnLst>
                              <p:par>
                                <p:cTn id="50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200"/>
                            </p:stCondLst>
                            <p:childTnLst>
                              <p:par>
                                <p:cTn id="5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00"/>
                            </p:stCondLst>
                            <p:childTnLst>
                              <p:par>
                                <p:cTn id="51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220"/>
                            </p:stCondLst>
                            <p:childTnLst>
                              <p:par>
                                <p:cTn id="5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00"/>
                            </p:stCondLst>
                            <p:childTnLst>
                              <p:par>
                                <p:cTn id="53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300"/>
                            </p:stCondLst>
                            <p:childTnLst>
                              <p:par>
                                <p:cTn id="5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500"/>
                            </p:stCondLst>
                            <p:childTnLst>
                              <p:par>
                                <p:cTn id="55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280"/>
                            </p:stCondLst>
                            <p:childTnLst>
                              <p:par>
                                <p:cTn id="5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500"/>
                            </p:stCondLst>
                            <p:childTnLst>
                              <p:par>
                                <p:cTn id="56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220"/>
                            </p:stCondLst>
                            <p:childTnLst>
                              <p:par>
                                <p:cTn id="5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"/>
                            </p:stCondLst>
                            <p:childTnLst>
                              <p:par>
                                <p:cTn id="58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300"/>
                            </p:stCondLst>
                            <p:childTnLst>
                              <p:par>
                                <p:cTn id="5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500"/>
                            </p:stCondLst>
                            <p:childTnLst>
                              <p:par>
                                <p:cTn id="59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180"/>
                            </p:stCondLst>
                            <p:childTnLst>
                              <p:par>
                                <p:cTn id="6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500"/>
                            </p:stCondLst>
                            <p:childTnLst>
                              <p:par>
                                <p:cTn id="61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260"/>
                            </p:stCondLst>
                            <p:childTnLst>
                              <p:par>
                                <p:cTn id="6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500"/>
                            </p:stCondLst>
                            <p:childTnLst>
                              <p:par>
                                <p:cTn id="63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340"/>
                            </p:stCondLst>
                            <p:childTnLst>
                              <p:par>
                                <p:cTn id="6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500"/>
                            </p:stCondLst>
                            <p:childTnLst>
                              <p:par>
                                <p:cTn id="64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1320"/>
                            </p:stCondLst>
                            <p:childTnLst>
                              <p:par>
                                <p:cTn id="6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500"/>
                            </p:stCondLst>
                            <p:childTnLst>
                              <p:par>
                                <p:cTn id="66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300"/>
                            </p:stCondLst>
                            <p:childTnLst>
                              <p:par>
                                <p:cTn id="6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500"/>
                            </p:stCondLst>
                            <p:childTnLst>
                              <p:par>
                                <p:cTn id="67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1340"/>
                            </p:stCondLst>
                            <p:childTnLst>
                              <p:par>
                                <p:cTn id="6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500"/>
                            </p:stCondLst>
                            <p:childTnLst>
                              <p:par>
                                <p:cTn id="6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500"/>
                            </p:stCondLst>
                            <p:childTnLst>
                              <p:par>
                                <p:cTn id="7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500"/>
                            </p:stCondLst>
                            <p:childTnLst>
                              <p:par>
                                <p:cTn id="7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6" fill="hold">
                      <p:stCondLst>
                        <p:cond delay="indefinite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500"/>
                            </p:stCondLst>
                            <p:childTnLst>
                              <p:par>
                                <p:cTn id="7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138" grpId="0"/>
      <p:bldP spid="139" grpId="0"/>
      <p:bldP spid="146" grpId="0"/>
      <p:bldP spid="148" grpId="0"/>
      <p:bldP spid="150" grpId="0"/>
      <p:bldP spid="157" grpId="0" animBg="1"/>
      <p:bldP spid="158" grpId="0"/>
      <p:bldP spid="171" grpId="0" animBg="1"/>
      <p:bldP spid="172" grpId="0"/>
      <p:bldP spid="173" grpId="0" animBg="1"/>
      <p:bldP spid="174" grpId="0"/>
      <p:bldP spid="175" grpId="0" animBg="1"/>
      <p:bldP spid="176" grpId="0"/>
      <p:bldP spid="177" grpId="0"/>
      <p:bldP spid="178" grpId="0" animBg="1"/>
      <p:bldP spid="1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tch Black Wallpapers on WallpaperDog">
            <a:extLst>
              <a:ext uri="{FF2B5EF4-FFF2-40B4-BE49-F238E27FC236}">
                <a16:creationId xmlns="" xmlns:a16="http://schemas.microsoft.com/office/drawing/2014/main" id="{586AB8F2-7BD6-4FC6-B852-59A723C64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" y="18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50A20678-C300-4E78-AACF-4C91DD671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9" y="1639066"/>
            <a:ext cx="4156200" cy="49310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FAD8C19-A4E9-4EA4-9F9D-B7AF0DD86316}"/>
              </a:ext>
            </a:extLst>
          </p:cNvPr>
          <p:cNvSpPr txBox="1"/>
          <p:nvPr/>
        </p:nvSpPr>
        <p:spPr>
          <a:xfrm>
            <a:off x="227297" y="1993728"/>
            <a:ext cx="367408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 0</a:t>
            </a:r>
          </a:p>
          <a:p>
            <a:r>
              <a:rPr lang="en-US" sz="1400" dirty="0">
                <a:solidFill>
                  <a:schemeClr val="bg1"/>
                </a:solidFill>
              </a:rPr>
              <a:t> 0</a:t>
            </a:r>
          </a:p>
          <a:p>
            <a:r>
              <a:rPr lang="en-US" sz="1400" dirty="0">
                <a:solidFill>
                  <a:schemeClr val="bg1"/>
                </a:solidFill>
              </a:rPr>
              <a:t> 1</a:t>
            </a:r>
          </a:p>
          <a:p>
            <a:r>
              <a:rPr lang="en-US" sz="1400" dirty="0">
                <a:solidFill>
                  <a:schemeClr val="bg1"/>
                </a:solidFill>
              </a:rPr>
              <a:t> 2</a:t>
            </a:r>
          </a:p>
          <a:p>
            <a:r>
              <a:rPr lang="en-US" sz="1400" dirty="0">
                <a:solidFill>
                  <a:schemeClr val="bg1"/>
                </a:solidFill>
              </a:rPr>
              <a:t> 3</a:t>
            </a:r>
          </a:p>
          <a:p>
            <a:r>
              <a:rPr lang="en-US" sz="1400" dirty="0">
                <a:solidFill>
                  <a:schemeClr val="bg1"/>
                </a:solidFill>
              </a:rPr>
              <a:t> 4</a:t>
            </a:r>
          </a:p>
          <a:p>
            <a:r>
              <a:rPr lang="en-US" sz="1400" dirty="0">
                <a:solidFill>
                  <a:schemeClr val="bg1"/>
                </a:solidFill>
              </a:rPr>
              <a:t> 5</a:t>
            </a:r>
          </a:p>
          <a:p>
            <a:r>
              <a:rPr lang="en-US" sz="1400" dirty="0">
                <a:solidFill>
                  <a:schemeClr val="bg1"/>
                </a:solidFill>
              </a:rPr>
              <a:t> 6</a:t>
            </a:r>
          </a:p>
          <a:p>
            <a:r>
              <a:rPr lang="en-US" sz="1400" dirty="0">
                <a:solidFill>
                  <a:schemeClr val="bg1"/>
                </a:solidFill>
              </a:rPr>
              <a:t> 7</a:t>
            </a:r>
          </a:p>
          <a:p>
            <a:r>
              <a:rPr lang="en-US" sz="1400" dirty="0">
                <a:solidFill>
                  <a:schemeClr val="bg1"/>
                </a:solidFill>
              </a:rPr>
              <a:t> 8</a:t>
            </a:r>
          </a:p>
          <a:p>
            <a:r>
              <a:rPr lang="en-US" sz="1400" dirty="0">
                <a:solidFill>
                  <a:schemeClr val="bg1"/>
                </a:solidFill>
              </a:rPr>
              <a:t> 9</a:t>
            </a:r>
          </a:p>
          <a:p>
            <a:r>
              <a:rPr lang="en-US" sz="1400" dirty="0">
                <a:solidFill>
                  <a:schemeClr val="bg1"/>
                </a:solidFill>
              </a:rPr>
              <a:t>10</a:t>
            </a:r>
          </a:p>
          <a:p>
            <a:r>
              <a:rPr lang="en-US" sz="1400" dirty="0">
                <a:solidFill>
                  <a:schemeClr val="bg1"/>
                </a:solidFill>
              </a:rPr>
              <a:t>11</a:t>
            </a:r>
          </a:p>
          <a:p>
            <a:r>
              <a:rPr lang="en-US" sz="1400" dirty="0">
                <a:solidFill>
                  <a:schemeClr val="bg1"/>
                </a:solidFill>
              </a:rPr>
              <a:t>12</a:t>
            </a:r>
          </a:p>
          <a:p>
            <a:r>
              <a:rPr lang="en-US" sz="1400" dirty="0">
                <a:solidFill>
                  <a:schemeClr val="bg1"/>
                </a:solidFill>
              </a:rPr>
              <a:t>13</a:t>
            </a:r>
          </a:p>
          <a:p>
            <a:r>
              <a:rPr lang="en-US" sz="1400" dirty="0">
                <a:solidFill>
                  <a:schemeClr val="bg1"/>
                </a:solidFill>
              </a:rPr>
              <a:t>14</a:t>
            </a:r>
          </a:p>
          <a:p>
            <a:r>
              <a:rPr lang="en-US" sz="1400" dirty="0">
                <a:solidFill>
                  <a:schemeClr val="bg1"/>
                </a:solidFill>
              </a:rPr>
              <a:t>15</a:t>
            </a:r>
          </a:p>
          <a:p>
            <a:r>
              <a:rPr lang="en-US" sz="1400" dirty="0">
                <a:solidFill>
                  <a:schemeClr val="bg1"/>
                </a:solidFill>
              </a:rPr>
              <a:t>16</a:t>
            </a:r>
          </a:p>
          <a:p>
            <a:r>
              <a:rPr lang="en-US" sz="1400" dirty="0">
                <a:solidFill>
                  <a:schemeClr val="bg1"/>
                </a:solidFill>
              </a:rPr>
              <a:t>17</a:t>
            </a:r>
          </a:p>
          <a:p>
            <a:r>
              <a:rPr lang="en-US" sz="1400" dirty="0">
                <a:solidFill>
                  <a:schemeClr val="bg1"/>
                </a:solidFill>
              </a:rPr>
              <a:t>18</a:t>
            </a:r>
          </a:p>
          <a:p>
            <a:r>
              <a:rPr lang="en-US" sz="14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9D62807-EDB7-4273-B61C-42AD3062874A}"/>
              </a:ext>
            </a:extLst>
          </p:cNvPr>
          <p:cNvSpPr txBox="1"/>
          <p:nvPr/>
        </p:nvSpPr>
        <p:spPr>
          <a:xfrm>
            <a:off x="197019" y="172756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Level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97F6A5D-ADF5-42F7-A81D-6E7CC4D0B791}"/>
              </a:ext>
            </a:extLst>
          </p:cNvPr>
          <p:cNvSpPr txBox="1"/>
          <p:nvPr/>
        </p:nvSpPr>
        <p:spPr>
          <a:xfrm>
            <a:off x="868724" y="1703075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Designation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0C5C354-E2F9-4465-A394-AF2DD7D77A1D}"/>
              </a:ext>
            </a:extLst>
          </p:cNvPr>
          <p:cNvSpPr txBox="1"/>
          <p:nvPr/>
        </p:nvSpPr>
        <p:spPr>
          <a:xfrm>
            <a:off x="2015996" y="1634508"/>
            <a:ext cx="12314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Total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Business Turnover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7B9ABE4-FF4A-442A-BDD0-5918611310AE}"/>
              </a:ext>
            </a:extLst>
          </p:cNvPr>
          <p:cNvSpPr txBox="1"/>
          <p:nvPr/>
        </p:nvSpPr>
        <p:spPr>
          <a:xfrm>
            <a:off x="994649" y="2007226"/>
            <a:ext cx="6142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Partner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9F57167-DCCD-482F-B19A-CE6EAD397A47}"/>
              </a:ext>
            </a:extLst>
          </p:cNvPr>
          <p:cNvSpPr txBox="1"/>
          <p:nvPr/>
        </p:nvSpPr>
        <p:spPr>
          <a:xfrm>
            <a:off x="1016277" y="2234077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Agent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1F7F8C1-B2C1-4AE2-A46E-C44CE9DFAC57}"/>
              </a:ext>
            </a:extLst>
          </p:cNvPr>
          <p:cNvSpPr txBox="1"/>
          <p:nvPr/>
        </p:nvSpPr>
        <p:spPr>
          <a:xfrm>
            <a:off x="821276" y="2442159"/>
            <a:ext cx="9973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Leading Agent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66B61A3-6126-4413-85B6-C3DC959AA546}"/>
              </a:ext>
            </a:extLst>
          </p:cNvPr>
          <p:cNvSpPr txBox="1"/>
          <p:nvPr/>
        </p:nvSpPr>
        <p:spPr>
          <a:xfrm>
            <a:off x="891160" y="2650561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VIP Agent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F15EFA1-74B1-470D-ADB2-91F2E9117722}"/>
              </a:ext>
            </a:extLst>
          </p:cNvPr>
          <p:cNvSpPr txBox="1"/>
          <p:nvPr/>
        </p:nvSpPr>
        <p:spPr>
          <a:xfrm>
            <a:off x="924756" y="2867613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Manager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8A9B54C-9DE1-40A0-9AD3-09B9BE3ADBD1}"/>
              </a:ext>
            </a:extLst>
          </p:cNvPr>
          <p:cNvSpPr txBox="1"/>
          <p:nvPr/>
        </p:nvSpPr>
        <p:spPr>
          <a:xfrm>
            <a:off x="727160" y="3084858"/>
            <a:ext cx="11737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Leading Manager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4638DDA-F5D8-490A-B173-6E3802C813A7}"/>
              </a:ext>
            </a:extLst>
          </p:cNvPr>
          <p:cNvSpPr txBox="1"/>
          <p:nvPr/>
        </p:nvSpPr>
        <p:spPr>
          <a:xfrm>
            <a:off x="825780" y="3293681"/>
            <a:ext cx="918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VIP Manager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E03AB39-1828-4C63-8F30-274AAB5F9C0C}"/>
              </a:ext>
            </a:extLst>
          </p:cNvPr>
          <p:cNvSpPr txBox="1"/>
          <p:nvPr/>
        </p:nvSpPr>
        <p:spPr>
          <a:xfrm>
            <a:off x="941135" y="3510174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4E0E9CB-762F-4DAD-8649-4AB4D899E600}"/>
              </a:ext>
            </a:extLst>
          </p:cNvPr>
          <p:cNvSpPr txBox="1"/>
          <p:nvPr/>
        </p:nvSpPr>
        <p:spPr>
          <a:xfrm>
            <a:off x="718349" y="3726299"/>
            <a:ext cx="1127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Leading 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732BB6A-8883-4242-BC62-37C2F9501F52}"/>
              </a:ext>
            </a:extLst>
          </p:cNvPr>
          <p:cNvSpPr txBox="1"/>
          <p:nvPr/>
        </p:nvSpPr>
        <p:spPr>
          <a:xfrm>
            <a:off x="839587" y="3943463"/>
            <a:ext cx="872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VIP 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62BA361-7756-4DFF-868F-C41C4E8C592A}"/>
              </a:ext>
            </a:extLst>
          </p:cNvPr>
          <p:cNvSpPr txBox="1"/>
          <p:nvPr/>
        </p:nvSpPr>
        <p:spPr>
          <a:xfrm>
            <a:off x="761353" y="4160515"/>
            <a:ext cx="9733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Ruby 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FA9C16-E229-4706-97B1-FD1737D4CBBA}"/>
              </a:ext>
            </a:extLst>
          </p:cNvPr>
          <p:cNvSpPr txBox="1"/>
          <p:nvPr/>
        </p:nvSpPr>
        <p:spPr>
          <a:xfrm>
            <a:off x="682853" y="4377567"/>
            <a:ext cx="1189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Sapphire 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A6E8FDD-4356-476C-B60F-DDAE90F85584}"/>
              </a:ext>
            </a:extLst>
          </p:cNvPr>
          <p:cNvSpPr txBox="1"/>
          <p:nvPr/>
        </p:nvSpPr>
        <p:spPr>
          <a:xfrm>
            <a:off x="669005" y="4594615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Diamond 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B79FCB8-FCC8-45E1-A079-0C8D674DCF36}"/>
              </a:ext>
            </a:extLst>
          </p:cNvPr>
          <p:cNvSpPr txBox="1"/>
          <p:nvPr/>
        </p:nvSpPr>
        <p:spPr>
          <a:xfrm>
            <a:off x="775225" y="4793191"/>
            <a:ext cx="954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Gold 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4FF49D8-7370-47EF-B2DF-DBDD4CFAECD8}"/>
              </a:ext>
            </a:extLst>
          </p:cNvPr>
          <p:cNvSpPr txBox="1"/>
          <p:nvPr/>
        </p:nvSpPr>
        <p:spPr>
          <a:xfrm>
            <a:off x="632071" y="5019479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Platinum Director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9BA0802-2153-4C67-B13A-46DF2806EDEA}"/>
              </a:ext>
            </a:extLst>
          </p:cNvPr>
          <p:cNvSpPr txBox="1"/>
          <p:nvPr/>
        </p:nvSpPr>
        <p:spPr>
          <a:xfrm>
            <a:off x="2383610" y="2458951"/>
            <a:ext cx="7263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B0F0"/>
                </a:solidFill>
              </a:rPr>
              <a:t>$</a:t>
            </a:r>
            <a:r>
              <a:rPr lang="en-US" sz="1100" u="none" strike="noStrike" dirty="0">
                <a:solidFill>
                  <a:srgbClr val="00B0F0"/>
                </a:solidFill>
                <a:effectLst/>
              </a:rPr>
              <a:t> 4096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6EA5097F-6188-4250-8B11-71CC87856DF4}"/>
              </a:ext>
            </a:extLst>
          </p:cNvPr>
          <p:cNvSpPr txBox="1"/>
          <p:nvPr/>
        </p:nvSpPr>
        <p:spPr>
          <a:xfrm>
            <a:off x="2375864" y="2657838"/>
            <a:ext cx="7564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$ 8192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B0170BD-0DBC-4BF1-8EC3-D356B5B99F58}"/>
              </a:ext>
            </a:extLst>
          </p:cNvPr>
          <p:cNvSpPr txBox="1"/>
          <p:nvPr/>
        </p:nvSpPr>
        <p:spPr>
          <a:xfrm>
            <a:off x="2347707" y="2882620"/>
            <a:ext cx="9707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$ 32768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6AD6BD17-03E0-428C-9F19-D0C4BFA8C374}"/>
              </a:ext>
            </a:extLst>
          </p:cNvPr>
          <p:cNvSpPr txBox="1"/>
          <p:nvPr/>
        </p:nvSpPr>
        <p:spPr>
          <a:xfrm>
            <a:off x="2343147" y="3091734"/>
            <a:ext cx="8778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$ 65536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D2772881-3AE1-4006-B362-955106E27E5C}"/>
              </a:ext>
            </a:extLst>
          </p:cNvPr>
          <p:cNvSpPr txBox="1"/>
          <p:nvPr/>
        </p:nvSpPr>
        <p:spPr>
          <a:xfrm>
            <a:off x="2309139" y="3308121"/>
            <a:ext cx="9261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$ 131072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B13F6F55-157D-4BC2-9C58-EB42580866D0}"/>
              </a:ext>
            </a:extLst>
          </p:cNvPr>
          <p:cNvSpPr txBox="1"/>
          <p:nvPr/>
        </p:nvSpPr>
        <p:spPr>
          <a:xfrm>
            <a:off x="2309139" y="3515459"/>
            <a:ext cx="9684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$ 262144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ADC5CE7-1918-4524-B4F1-AD4CC1FA68B1}"/>
              </a:ext>
            </a:extLst>
          </p:cNvPr>
          <p:cNvSpPr txBox="1"/>
          <p:nvPr/>
        </p:nvSpPr>
        <p:spPr>
          <a:xfrm>
            <a:off x="2292170" y="3733622"/>
            <a:ext cx="9240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$ 524288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87FFD3BD-5E0F-4A93-93B6-2F82B3F13D7A}"/>
              </a:ext>
            </a:extLst>
          </p:cNvPr>
          <p:cNvSpPr txBox="1"/>
          <p:nvPr/>
        </p:nvSpPr>
        <p:spPr>
          <a:xfrm>
            <a:off x="2249980" y="3950295"/>
            <a:ext cx="10858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$ 1048576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43BE4287-4715-4F6C-9A50-3F88FF6C6CC0}"/>
              </a:ext>
            </a:extLst>
          </p:cNvPr>
          <p:cNvSpPr txBox="1"/>
          <p:nvPr/>
        </p:nvSpPr>
        <p:spPr>
          <a:xfrm>
            <a:off x="2224545" y="4177694"/>
            <a:ext cx="11034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$ 4194304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2D90C487-DCDF-49FB-B6E1-3686CC6DD5D6}"/>
              </a:ext>
            </a:extLst>
          </p:cNvPr>
          <p:cNvSpPr txBox="1"/>
          <p:nvPr/>
        </p:nvSpPr>
        <p:spPr>
          <a:xfrm>
            <a:off x="2191549" y="4383642"/>
            <a:ext cx="11563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$ 16777216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50382F19-B20D-42D1-AC8E-E0D4EE07F550}"/>
              </a:ext>
            </a:extLst>
          </p:cNvPr>
          <p:cNvSpPr txBox="1"/>
          <p:nvPr/>
        </p:nvSpPr>
        <p:spPr>
          <a:xfrm>
            <a:off x="2179691" y="4602649"/>
            <a:ext cx="11931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$ 67108884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0F400808-8631-4C1F-9660-305E28F0CD41}"/>
              </a:ext>
            </a:extLst>
          </p:cNvPr>
          <p:cNvSpPr txBox="1"/>
          <p:nvPr/>
        </p:nvSpPr>
        <p:spPr>
          <a:xfrm>
            <a:off x="2134280" y="4790004"/>
            <a:ext cx="1233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$ 134217728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3A33CDCA-CDBE-4AA0-ACFB-7D6CCCAAF8D8}"/>
              </a:ext>
            </a:extLst>
          </p:cNvPr>
          <p:cNvSpPr txBox="1"/>
          <p:nvPr/>
        </p:nvSpPr>
        <p:spPr>
          <a:xfrm>
            <a:off x="2129318" y="5034272"/>
            <a:ext cx="12530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$ 268435456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B35E3231-723E-466D-9CCB-B4D20F0C0839}"/>
              </a:ext>
            </a:extLst>
          </p:cNvPr>
          <p:cNvSpPr txBox="1"/>
          <p:nvPr/>
        </p:nvSpPr>
        <p:spPr>
          <a:xfrm>
            <a:off x="2184120" y="2232391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u="none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$ </a:t>
            </a:r>
            <a:r>
              <a:rPr lang="en-US" sz="1100" dirty="0">
                <a:solidFill>
                  <a:srgbClr val="00B0F0"/>
                </a:solidFill>
                <a:latin typeface="Arial" panose="020B0604020202020204" pitchFamily="34" charset="0"/>
              </a:rPr>
              <a:t>50,100,500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E3E29DE9-CBAB-4A87-8A1A-BDA595656467}"/>
              </a:ext>
            </a:extLst>
          </p:cNvPr>
          <p:cNvSpPr txBox="1"/>
          <p:nvPr/>
        </p:nvSpPr>
        <p:spPr>
          <a:xfrm>
            <a:off x="2122611" y="2005737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     -----------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9C00E800-CD82-4D28-88E1-AD002AA5566D}"/>
              </a:ext>
            </a:extLst>
          </p:cNvPr>
          <p:cNvSpPr txBox="1"/>
          <p:nvPr/>
        </p:nvSpPr>
        <p:spPr>
          <a:xfrm>
            <a:off x="804367" y="5244972"/>
            <a:ext cx="8931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Ambassador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D31C89BD-1010-4AD9-9862-8EDE2B614762}"/>
              </a:ext>
            </a:extLst>
          </p:cNvPr>
          <p:cNvSpPr txBox="1"/>
          <p:nvPr/>
        </p:nvSpPr>
        <p:spPr>
          <a:xfrm>
            <a:off x="659079" y="5454412"/>
            <a:ext cx="1213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Ruby Ambassador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997E3D3-1408-4691-AF28-2F0BCB4A640F}"/>
              </a:ext>
            </a:extLst>
          </p:cNvPr>
          <p:cNvSpPr txBox="1"/>
          <p:nvPr/>
        </p:nvSpPr>
        <p:spPr>
          <a:xfrm>
            <a:off x="599821" y="5652159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Sapphire Ambassador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79139576-E549-4B79-98C2-A8E12C5792D1}"/>
              </a:ext>
            </a:extLst>
          </p:cNvPr>
          <p:cNvSpPr txBox="1"/>
          <p:nvPr/>
        </p:nvSpPr>
        <p:spPr>
          <a:xfrm>
            <a:off x="588708" y="5864536"/>
            <a:ext cx="1444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Diamond Ambassador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60A971E0-1923-469C-9140-2C721F7710E4}"/>
              </a:ext>
            </a:extLst>
          </p:cNvPr>
          <p:cNvSpPr txBox="1"/>
          <p:nvPr/>
        </p:nvSpPr>
        <p:spPr>
          <a:xfrm>
            <a:off x="648414" y="6072441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Golden Ambassador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5809E86C-936E-485A-90C2-8F30B4996396}"/>
              </a:ext>
            </a:extLst>
          </p:cNvPr>
          <p:cNvSpPr txBox="1"/>
          <p:nvPr/>
        </p:nvSpPr>
        <p:spPr>
          <a:xfrm>
            <a:off x="597617" y="6298727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Platinum Ambassador</a:t>
            </a:r>
            <a:endParaRPr lang="en-IN" sz="1050" dirty="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51E7217A-2D3C-42E8-8A98-ACBBE1C4A29A}"/>
              </a:ext>
            </a:extLst>
          </p:cNvPr>
          <p:cNvSpPr txBox="1"/>
          <p:nvPr/>
        </p:nvSpPr>
        <p:spPr>
          <a:xfrm>
            <a:off x="2133940" y="5260227"/>
            <a:ext cx="12530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</a:t>
            </a:r>
            <a:r>
              <a:rPr lang="en-US" sz="1100" dirty="0">
                <a:solidFill>
                  <a:srgbClr val="00B0F0"/>
                </a:solidFill>
                <a:latin typeface="Arial" panose="020B0604020202020204" pitchFamily="34" charset="0"/>
              </a:rPr>
              <a:t>536870912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4BFE71D2-A9A2-4361-94A0-A0AFD5AE69CD}"/>
              </a:ext>
            </a:extLst>
          </p:cNvPr>
          <p:cNvSpPr txBox="1"/>
          <p:nvPr/>
        </p:nvSpPr>
        <p:spPr>
          <a:xfrm>
            <a:off x="2082535" y="5459096"/>
            <a:ext cx="13438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$ 1610612736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2A5AA3E5-00BF-4939-86F1-222839C42D7E}"/>
              </a:ext>
            </a:extLst>
          </p:cNvPr>
          <p:cNvSpPr txBox="1"/>
          <p:nvPr/>
        </p:nvSpPr>
        <p:spPr>
          <a:xfrm>
            <a:off x="2079334" y="5667203"/>
            <a:ext cx="13438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$ 4831838208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2A1F5BB1-8453-4B96-A574-66102E0C9B64}"/>
              </a:ext>
            </a:extLst>
          </p:cNvPr>
          <p:cNvSpPr txBox="1"/>
          <p:nvPr/>
        </p:nvSpPr>
        <p:spPr>
          <a:xfrm>
            <a:off x="2034634" y="5873772"/>
            <a:ext cx="14329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$ 14495514624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9C523AC4-CE4A-4CAE-9579-6FCF20DFE2F2}"/>
              </a:ext>
            </a:extLst>
          </p:cNvPr>
          <p:cNvSpPr txBox="1"/>
          <p:nvPr/>
        </p:nvSpPr>
        <p:spPr>
          <a:xfrm>
            <a:off x="2040216" y="6084429"/>
            <a:ext cx="14329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$ 43486543872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477A7760-0E3B-48C9-9CC2-F5BCD364ADDC}"/>
              </a:ext>
            </a:extLst>
          </p:cNvPr>
          <p:cNvSpPr txBox="1"/>
          <p:nvPr/>
        </p:nvSpPr>
        <p:spPr>
          <a:xfrm>
            <a:off x="2002041" y="6307053"/>
            <a:ext cx="15713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00B0F0"/>
                </a:solidFill>
                <a:latin typeface="Arial" panose="020B0604020202020204" pitchFamily="34" charset="0"/>
              </a:rPr>
              <a:t>$ 130459631616</a:t>
            </a:r>
            <a:endParaRPr lang="en-US" sz="11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65057A4D-DC32-451F-89D1-7029A7F2BFFC}"/>
              </a:ext>
            </a:extLst>
          </p:cNvPr>
          <p:cNvSpPr txBox="1"/>
          <p:nvPr/>
        </p:nvSpPr>
        <p:spPr>
          <a:xfrm>
            <a:off x="3370070" y="1725618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Bonus NBO’s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41FE44CB-2EFA-42B1-BC20-DE71BB3FEE74}"/>
              </a:ext>
            </a:extLst>
          </p:cNvPr>
          <p:cNvSpPr txBox="1"/>
          <p:nvPr/>
        </p:nvSpPr>
        <p:spPr>
          <a:xfrm>
            <a:off x="3317366" y="2016645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 -----------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0A287657-CE68-4A5C-BC1C-108CFE27E054}"/>
              </a:ext>
            </a:extLst>
          </p:cNvPr>
          <p:cNvSpPr txBox="1"/>
          <p:nvPr/>
        </p:nvSpPr>
        <p:spPr>
          <a:xfrm>
            <a:off x="3321755" y="2229916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 -----------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D0B21C98-C8D6-4401-8CFE-50FC21319762}"/>
              </a:ext>
            </a:extLst>
          </p:cNvPr>
          <p:cNvSpPr txBox="1"/>
          <p:nvPr/>
        </p:nvSpPr>
        <p:spPr>
          <a:xfrm>
            <a:off x="3418908" y="2456640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100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965F2C6D-2CCD-4813-8AED-6A68ADC3AF39}"/>
              </a:ext>
            </a:extLst>
          </p:cNvPr>
          <p:cNvSpPr txBox="1"/>
          <p:nvPr/>
        </p:nvSpPr>
        <p:spPr>
          <a:xfrm>
            <a:off x="3418908" y="2654592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 5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F3C91D89-2D52-4A2A-8E20-8DFD07446296}"/>
              </a:ext>
            </a:extLst>
          </p:cNvPr>
          <p:cNvSpPr txBox="1"/>
          <p:nvPr/>
        </p:nvSpPr>
        <p:spPr>
          <a:xfrm>
            <a:off x="3419517" y="2874074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15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9F48BF2D-A1E5-4160-817D-1CFD5384A996}"/>
              </a:ext>
            </a:extLst>
          </p:cNvPr>
          <p:cNvSpPr txBox="1"/>
          <p:nvPr/>
        </p:nvSpPr>
        <p:spPr>
          <a:xfrm>
            <a:off x="3444304" y="3089005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5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F446A88A-F37D-4C0D-9D5B-D62E9BB6AA82}"/>
              </a:ext>
            </a:extLst>
          </p:cNvPr>
          <p:cNvSpPr txBox="1"/>
          <p:nvPr/>
        </p:nvSpPr>
        <p:spPr>
          <a:xfrm>
            <a:off x="3438911" y="3304885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50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A3D1FD92-E3EA-40B7-B810-666D5AF003BC}"/>
              </a:ext>
            </a:extLst>
          </p:cNvPr>
          <p:cNvSpPr txBox="1"/>
          <p:nvPr/>
        </p:nvSpPr>
        <p:spPr>
          <a:xfrm>
            <a:off x="3397388" y="3532530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10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02A6B9FB-A966-46E0-BE03-7E0A84B37E91}"/>
              </a:ext>
            </a:extLst>
          </p:cNvPr>
          <p:cNvSpPr txBox="1"/>
          <p:nvPr/>
        </p:nvSpPr>
        <p:spPr>
          <a:xfrm>
            <a:off x="3410600" y="3737749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2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062CF032-820D-4C0D-9112-D017DE93AE63}"/>
              </a:ext>
            </a:extLst>
          </p:cNvPr>
          <p:cNvSpPr txBox="1"/>
          <p:nvPr/>
        </p:nvSpPr>
        <p:spPr>
          <a:xfrm>
            <a:off x="3405025" y="3956982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5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4DB8323B-E1FC-4829-A241-3B7881DA183B}"/>
              </a:ext>
            </a:extLst>
          </p:cNvPr>
          <p:cNvSpPr txBox="1"/>
          <p:nvPr/>
        </p:nvSpPr>
        <p:spPr>
          <a:xfrm>
            <a:off x="3347168" y="4164868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15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5D0BD17E-EA77-4373-8D7D-C62C9CA4EDB5}"/>
              </a:ext>
            </a:extLst>
          </p:cNvPr>
          <p:cNvSpPr txBox="1"/>
          <p:nvPr/>
        </p:nvSpPr>
        <p:spPr>
          <a:xfrm>
            <a:off x="3358738" y="4398527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5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14C82CB0-AE7F-4C08-98A2-B88920472D9D}"/>
              </a:ext>
            </a:extLst>
          </p:cNvPr>
          <p:cNvSpPr txBox="1"/>
          <p:nvPr/>
        </p:nvSpPr>
        <p:spPr>
          <a:xfrm>
            <a:off x="3310319" y="4599537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100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073860B8-4F39-4942-862B-8C7C58E90A79}"/>
              </a:ext>
            </a:extLst>
          </p:cNvPr>
          <p:cNvSpPr txBox="1"/>
          <p:nvPr/>
        </p:nvSpPr>
        <p:spPr>
          <a:xfrm>
            <a:off x="3316681" y="4807187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150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82471938-8617-4055-A4E9-F851DE0D306D}"/>
              </a:ext>
            </a:extLst>
          </p:cNvPr>
          <p:cNvSpPr txBox="1"/>
          <p:nvPr/>
        </p:nvSpPr>
        <p:spPr>
          <a:xfrm>
            <a:off x="3319764" y="5034141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20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05B8C474-D77B-4DD0-9D1D-E54454BABBA4}"/>
              </a:ext>
            </a:extLst>
          </p:cNvPr>
          <p:cNvSpPr txBox="1"/>
          <p:nvPr/>
        </p:nvSpPr>
        <p:spPr>
          <a:xfrm>
            <a:off x="3314732" y="5259340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25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AE53200C-CEB4-482D-8061-BAAF2A0F92EB}"/>
              </a:ext>
            </a:extLst>
          </p:cNvPr>
          <p:cNvSpPr txBox="1"/>
          <p:nvPr/>
        </p:nvSpPr>
        <p:spPr>
          <a:xfrm>
            <a:off x="3309700" y="5457560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30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2E99626D-566E-4C56-B671-D3E311E1C67C}"/>
              </a:ext>
            </a:extLst>
          </p:cNvPr>
          <p:cNvSpPr txBox="1"/>
          <p:nvPr/>
        </p:nvSpPr>
        <p:spPr>
          <a:xfrm>
            <a:off x="3313085" y="5663937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35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E8C014D2-77D8-4B5F-8E2D-C912CFF5B9D2}"/>
              </a:ext>
            </a:extLst>
          </p:cNvPr>
          <p:cNvSpPr txBox="1"/>
          <p:nvPr/>
        </p:nvSpPr>
        <p:spPr>
          <a:xfrm>
            <a:off x="3309045" y="5873558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40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4738098F-93C4-469E-AE9C-159E8682F120}"/>
              </a:ext>
            </a:extLst>
          </p:cNvPr>
          <p:cNvSpPr txBox="1"/>
          <p:nvPr/>
        </p:nvSpPr>
        <p:spPr>
          <a:xfrm>
            <a:off x="3306238" y="6090413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45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06ED70BA-9BB8-4660-A687-13D13F750FF4}"/>
              </a:ext>
            </a:extLst>
          </p:cNvPr>
          <p:cNvSpPr txBox="1"/>
          <p:nvPr/>
        </p:nvSpPr>
        <p:spPr>
          <a:xfrm>
            <a:off x="3303345" y="6318014"/>
            <a:ext cx="1245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50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b="0" i="0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00</a:t>
            </a:r>
            <a:endParaRPr lang="en-US" sz="1100" b="0" i="0" u="none" strike="noStrike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5CE35261-2180-4E08-A055-896BF4535237}"/>
              </a:ext>
            </a:extLst>
          </p:cNvPr>
          <p:cNvSpPr txBox="1"/>
          <p:nvPr/>
        </p:nvSpPr>
        <p:spPr>
          <a:xfrm>
            <a:off x="5546837" y="747174"/>
            <a:ext cx="6595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FFFF00"/>
                </a:solidFill>
                <a:effectLst/>
                <a:latin typeface="Conv_RobotoRegular"/>
              </a:rPr>
              <a:t>NBO </a:t>
            </a:r>
            <a:r>
              <a:rPr lang="en-US" sz="1200" b="0" i="0" dirty="0">
                <a:solidFill>
                  <a:srgbClr val="FFFF00"/>
                </a:solidFill>
                <a:effectLst/>
                <a:latin typeface="Conv_RobotoRegular"/>
              </a:rPr>
              <a:t>are ERC20 standard tokens that are accepted as the internal currency of </a:t>
            </a:r>
            <a:r>
              <a:rPr lang="en-US" sz="1200" b="0" i="0" dirty="0">
                <a:solidFill>
                  <a:srgbClr val="00B0F0"/>
                </a:solidFill>
                <a:effectLst/>
                <a:latin typeface="Conv_RobotoRegular"/>
              </a:rPr>
              <a:t>INfoBusiness.Network</a:t>
            </a:r>
            <a:r>
              <a:rPr lang="en-US" sz="1200" dirty="0">
                <a:solidFill>
                  <a:srgbClr val="FFFF00"/>
                </a:solidFill>
                <a:latin typeface="Conv_RobotoRegular"/>
              </a:rPr>
              <a:t>,</a:t>
            </a:r>
            <a:r>
              <a:rPr lang="en-US" sz="1200" b="0" i="0" dirty="0">
                <a:solidFill>
                  <a:srgbClr val="FFFF00"/>
                </a:solidFill>
                <a:effectLst/>
                <a:latin typeface="Conv_RobotoRegular"/>
              </a:rPr>
              <a:t> NBO is traded on the P2P exchange at </a:t>
            </a:r>
            <a:r>
              <a:rPr lang="en-US" sz="1200" b="0" i="0" dirty="0">
                <a:solidFill>
                  <a:srgbClr val="00B0F0"/>
                </a:solidFill>
                <a:effectLst/>
                <a:latin typeface="Conv_RobotoRegular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ineurochange.com</a:t>
            </a:r>
            <a:r>
              <a:rPr lang="en-US" sz="1200" b="0" i="0" dirty="0">
                <a:solidFill>
                  <a:srgbClr val="FFFF00"/>
                </a:solidFill>
                <a:effectLst/>
                <a:latin typeface="Conv_RobotoRegular"/>
              </a:rPr>
              <a:t>. The par value of NBO is 1:1 USD. Actual value is determined by it’s exchange rate at </a:t>
            </a:r>
            <a:r>
              <a:rPr lang="en-US" sz="1200" b="0" i="0" dirty="0">
                <a:solidFill>
                  <a:srgbClr val="00B0F0"/>
                </a:solidFill>
                <a:effectLst/>
                <a:latin typeface="Conv_RobotoRegular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ineurochange.com</a:t>
            </a:r>
            <a:r>
              <a:rPr lang="en-US" sz="1200" b="0" i="0" dirty="0">
                <a:solidFill>
                  <a:srgbClr val="FFFF00"/>
                </a:solidFill>
                <a:effectLst/>
                <a:latin typeface="Conv_RobotoRegular"/>
              </a:rPr>
              <a:t>.</a:t>
            </a:r>
            <a:endParaRPr lang="en-US" sz="1200" b="0" i="0" u="sng" dirty="0">
              <a:solidFill>
                <a:srgbClr val="FFFF00"/>
              </a:solidFill>
              <a:effectLst/>
              <a:latin typeface="Conv_RobotoRegular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8910F112-C9CA-4635-96CE-BE164FD35B80}"/>
              </a:ext>
            </a:extLst>
          </p:cNvPr>
          <p:cNvSpPr txBox="1"/>
          <p:nvPr/>
        </p:nvSpPr>
        <p:spPr>
          <a:xfrm>
            <a:off x="7188758" y="214254"/>
            <a:ext cx="3077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sng" dirty="0">
                <a:solidFill>
                  <a:schemeClr val="bg1"/>
                </a:solidFill>
                <a:effectLst/>
                <a:latin typeface="Conv_RobotoRegular"/>
              </a:rPr>
              <a:t>What are NBO assets?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="" xmlns:a16="http://schemas.microsoft.com/office/drawing/2014/main" id="{CDEE7228-43AB-4854-923C-CF06AB661B96}"/>
              </a:ext>
            </a:extLst>
          </p:cNvPr>
          <p:cNvCxnSpPr/>
          <p:nvPr/>
        </p:nvCxnSpPr>
        <p:spPr>
          <a:xfrm flipV="1">
            <a:off x="8297328" y="2573992"/>
            <a:ext cx="2844000" cy="1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="" xmlns:a16="http://schemas.microsoft.com/office/drawing/2014/main" id="{31EB9012-B165-41A0-8908-1A6D64A1232C}"/>
              </a:ext>
            </a:extLst>
          </p:cNvPr>
          <p:cNvCxnSpPr/>
          <p:nvPr/>
        </p:nvCxnSpPr>
        <p:spPr>
          <a:xfrm>
            <a:off x="8255499" y="2565620"/>
            <a:ext cx="0" cy="19384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="" xmlns:a16="http://schemas.microsoft.com/office/drawing/2014/main" id="{E369F032-2DE8-482D-A4AF-B9C36F93DD33}"/>
              </a:ext>
            </a:extLst>
          </p:cNvPr>
          <p:cNvCxnSpPr/>
          <p:nvPr/>
        </p:nvCxnSpPr>
        <p:spPr>
          <a:xfrm>
            <a:off x="9486155" y="2565620"/>
            <a:ext cx="0" cy="19384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="" xmlns:a16="http://schemas.microsoft.com/office/drawing/2014/main" id="{53973904-D19A-49CB-9AC3-62CBB8BB2007}"/>
              </a:ext>
            </a:extLst>
          </p:cNvPr>
          <p:cNvCxnSpPr/>
          <p:nvPr/>
        </p:nvCxnSpPr>
        <p:spPr>
          <a:xfrm>
            <a:off x="10713889" y="2565619"/>
            <a:ext cx="0" cy="19384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Picture 6" descr="Sales symbols - Vector stencils library">
            <a:extLst>
              <a:ext uri="{FF2B5EF4-FFF2-40B4-BE49-F238E27FC236}">
                <a16:creationId xmlns="" xmlns:a16="http://schemas.microsoft.com/office/drawing/2014/main" id="{D04AF7D9-DD90-4D1D-9607-C809FEEB7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98" t="4414" r="5052" b="4000"/>
          <a:stretch/>
        </p:blipFill>
        <p:spPr bwMode="auto">
          <a:xfrm>
            <a:off x="8987540" y="1352548"/>
            <a:ext cx="1033315" cy="1107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="" xmlns:a16="http://schemas.microsoft.com/office/drawing/2014/main" id="{290C63EA-39A2-4F09-AFA3-7102A1DC8C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140" y="2768088"/>
            <a:ext cx="487672" cy="576000"/>
          </a:xfrm>
          <a:prstGeom prst="rect">
            <a:avLst/>
          </a:prstGeom>
        </p:spPr>
      </p:pic>
      <p:sp>
        <p:nvSpPr>
          <p:cNvPr id="165" name="Rectangle 164">
            <a:extLst>
              <a:ext uri="{FF2B5EF4-FFF2-40B4-BE49-F238E27FC236}">
                <a16:creationId xmlns="" xmlns:a16="http://schemas.microsoft.com/office/drawing/2014/main" id="{DC089140-FE36-4392-912A-260954DFFBC0}"/>
              </a:ext>
            </a:extLst>
          </p:cNvPr>
          <p:cNvSpPr/>
          <p:nvPr/>
        </p:nvSpPr>
        <p:spPr>
          <a:xfrm>
            <a:off x="8072732" y="2738807"/>
            <a:ext cx="359230" cy="412851"/>
          </a:xfrm>
          <a:prstGeom prst="rect">
            <a:avLst/>
          </a:prstGeom>
          <a:noFill/>
        </p:spPr>
        <p:txBody>
          <a:bodyPr wrap="none" lIns="104059" tIns="52029" rIns="104059" bIns="5202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ln w="11430"/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CBDE8970-69FE-4B14-9F5F-21057AE340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973" y="2775752"/>
            <a:ext cx="487672" cy="576000"/>
          </a:xfrm>
          <a:prstGeom prst="rect">
            <a:avLst/>
          </a:prstGeom>
        </p:spPr>
      </p:pic>
      <p:sp>
        <p:nvSpPr>
          <p:cNvPr id="167" name="Rectangle 166">
            <a:extLst>
              <a:ext uri="{FF2B5EF4-FFF2-40B4-BE49-F238E27FC236}">
                <a16:creationId xmlns="" xmlns:a16="http://schemas.microsoft.com/office/drawing/2014/main" id="{1E4D00DB-7701-4736-B4D0-2D2AA4BC61B0}"/>
              </a:ext>
            </a:extLst>
          </p:cNvPr>
          <p:cNvSpPr/>
          <p:nvPr/>
        </p:nvSpPr>
        <p:spPr>
          <a:xfrm>
            <a:off x="9314748" y="2748044"/>
            <a:ext cx="349612" cy="412851"/>
          </a:xfrm>
          <a:prstGeom prst="rect">
            <a:avLst/>
          </a:prstGeom>
          <a:noFill/>
        </p:spPr>
        <p:txBody>
          <a:bodyPr wrap="none" lIns="104059" tIns="52029" rIns="104059" bIns="5202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ln w="11430"/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68" name="Picture 167">
            <a:extLst>
              <a:ext uri="{FF2B5EF4-FFF2-40B4-BE49-F238E27FC236}">
                <a16:creationId xmlns="" xmlns:a16="http://schemas.microsoft.com/office/drawing/2014/main" id="{DFF8354C-AE41-457F-8E2B-5CDC62488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65" y="2764374"/>
            <a:ext cx="487672" cy="576000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="" xmlns:a16="http://schemas.microsoft.com/office/drawing/2014/main" id="{180B3031-3B94-4953-89AA-3687DF734BFC}"/>
              </a:ext>
            </a:extLst>
          </p:cNvPr>
          <p:cNvSpPr/>
          <p:nvPr/>
        </p:nvSpPr>
        <p:spPr>
          <a:xfrm>
            <a:off x="10532786" y="2729572"/>
            <a:ext cx="346406" cy="412851"/>
          </a:xfrm>
          <a:prstGeom prst="rect">
            <a:avLst/>
          </a:prstGeom>
          <a:noFill/>
        </p:spPr>
        <p:txBody>
          <a:bodyPr wrap="none" lIns="104059" tIns="52029" rIns="104059" bIns="5202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ln w="11430"/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70" name="Picture 16" descr="Business Network Icons - Download Free Vector Icons | Noun Project">
            <a:extLst>
              <a:ext uri="{FF2B5EF4-FFF2-40B4-BE49-F238E27FC236}">
                <a16:creationId xmlns="" xmlns:a16="http://schemas.microsoft.com/office/drawing/2014/main" id="{94EBD0E2-14B4-4088-903B-DAA80F5A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795" y="3962535"/>
            <a:ext cx="1250969" cy="1250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16" descr="Business Network Icons - Download Free Vector Icons | Noun Project">
            <a:extLst>
              <a:ext uri="{FF2B5EF4-FFF2-40B4-BE49-F238E27FC236}">
                <a16:creationId xmlns="" xmlns:a16="http://schemas.microsoft.com/office/drawing/2014/main" id="{0960C2F8-9F3B-4D25-A614-B7464A8A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24" y="3536567"/>
            <a:ext cx="1250969" cy="1250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6" descr="Business Network Icons - Download Free Vector Icons | Noun Project">
            <a:extLst>
              <a:ext uri="{FF2B5EF4-FFF2-40B4-BE49-F238E27FC236}">
                <a16:creationId xmlns="" xmlns:a16="http://schemas.microsoft.com/office/drawing/2014/main" id="{A77740EE-462B-41EF-A4DA-7451EACB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259" y="4226200"/>
            <a:ext cx="1286807" cy="1286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14" descr="Tassos Peter T. – WRNR TV">
            <a:extLst>
              <a:ext uri="{FF2B5EF4-FFF2-40B4-BE49-F238E27FC236}">
                <a16:creationId xmlns="" xmlns:a16="http://schemas.microsoft.com/office/drawing/2014/main" id="{23F6FEB1-F4E2-460D-91D4-E6516535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11" y="3707005"/>
            <a:ext cx="411020" cy="411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10" descr="Free icon - Free vector icons - Free SVG, PSD, PNG, EPS, Ai &amp;amp; Icon Font">
            <a:extLst>
              <a:ext uri="{FF2B5EF4-FFF2-40B4-BE49-F238E27FC236}">
                <a16:creationId xmlns="" xmlns:a16="http://schemas.microsoft.com/office/drawing/2014/main" id="{DF9EE090-5955-43BE-B08C-703DE818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41" y="4099329"/>
            <a:ext cx="447758" cy="447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2" descr="Free icon - Free vector icons - Free SVG, PSD, PNG, EPS, Ai &amp;amp; Icon Font">
            <a:extLst>
              <a:ext uri="{FF2B5EF4-FFF2-40B4-BE49-F238E27FC236}">
                <a16:creationId xmlns="" xmlns:a16="http://schemas.microsoft.com/office/drawing/2014/main" id="{377B3BE6-F200-41B4-A507-7612B9D6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487" y="4399588"/>
            <a:ext cx="438531" cy="438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: Rounded Corners 175">
            <a:extLst>
              <a:ext uri="{FF2B5EF4-FFF2-40B4-BE49-F238E27FC236}">
                <a16:creationId xmlns="" xmlns:a16="http://schemas.microsoft.com/office/drawing/2014/main" id="{29DCF6AC-C810-48EB-856C-3D4A324DD615}"/>
              </a:ext>
            </a:extLst>
          </p:cNvPr>
          <p:cNvSpPr/>
          <p:nvPr/>
        </p:nvSpPr>
        <p:spPr>
          <a:xfrm>
            <a:off x="7561727" y="3480902"/>
            <a:ext cx="3968966" cy="2371409"/>
          </a:xfrm>
          <a:prstGeom prst="roundRect">
            <a:avLst>
              <a:gd name="adj" fmla="val 10591"/>
            </a:avLst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2FEA8642-6A85-499D-AA4A-F47B2078FC23}"/>
              </a:ext>
            </a:extLst>
          </p:cNvPr>
          <p:cNvSpPr txBox="1"/>
          <p:nvPr/>
        </p:nvSpPr>
        <p:spPr>
          <a:xfrm>
            <a:off x="9274159" y="1483103"/>
            <a:ext cx="452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U</a:t>
            </a:r>
            <a:endParaRPr lang="en-IN" sz="3200" b="1" dirty="0">
              <a:solidFill>
                <a:srgbClr val="7030A0"/>
              </a:solidFill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="" xmlns:a16="http://schemas.microsoft.com/office/drawing/2014/main" id="{ABB3F131-4A4C-4932-91F8-72BA5C0D7D8C}"/>
              </a:ext>
            </a:extLst>
          </p:cNvPr>
          <p:cNvCxnSpPr>
            <a:cxnSpLocks/>
          </p:cNvCxnSpPr>
          <p:nvPr/>
        </p:nvCxnSpPr>
        <p:spPr>
          <a:xfrm>
            <a:off x="9485396" y="3370093"/>
            <a:ext cx="0" cy="72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="" xmlns:a16="http://schemas.microsoft.com/office/drawing/2014/main" id="{0CF41816-662B-42A6-B905-FF4AB54B409A}"/>
              </a:ext>
            </a:extLst>
          </p:cNvPr>
          <p:cNvCxnSpPr>
            <a:cxnSpLocks/>
          </p:cNvCxnSpPr>
          <p:nvPr/>
        </p:nvCxnSpPr>
        <p:spPr>
          <a:xfrm>
            <a:off x="10709222" y="3374717"/>
            <a:ext cx="0" cy="1008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="" xmlns:a16="http://schemas.microsoft.com/office/drawing/2014/main" id="{8E190459-1DE0-4A12-9DFD-E95A956ED912}"/>
              </a:ext>
            </a:extLst>
          </p:cNvPr>
          <p:cNvCxnSpPr>
            <a:cxnSpLocks/>
          </p:cNvCxnSpPr>
          <p:nvPr/>
        </p:nvCxnSpPr>
        <p:spPr>
          <a:xfrm>
            <a:off x="8252347" y="3356233"/>
            <a:ext cx="0" cy="324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="" xmlns:a16="http://schemas.microsoft.com/office/drawing/2014/main" id="{19180084-EDEC-4D47-98EE-46E383FCD5D0}"/>
              </a:ext>
            </a:extLst>
          </p:cNvPr>
          <p:cNvCxnSpPr>
            <a:cxnSpLocks/>
          </p:cNvCxnSpPr>
          <p:nvPr/>
        </p:nvCxnSpPr>
        <p:spPr>
          <a:xfrm>
            <a:off x="7829781" y="4359336"/>
            <a:ext cx="0" cy="133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="" xmlns:a16="http://schemas.microsoft.com/office/drawing/2014/main" id="{02B56DE0-3B8E-467D-A4A7-849C0050CC87}"/>
              </a:ext>
            </a:extLst>
          </p:cNvPr>
          <p:cNvCxnSpPr>
            <a:cxnSpLocks/>
          </p:cNvCxnSpPr>
          <p:nvPr/>
        </p:nvCxnSpPr>
        <p:spPr>
          <a:xfrm>
            <a:off x="8254557" y="4609016"/>
            <a:ext cx="0" cy="108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="" xmlns:a16="http://schemas.microsoft.com/office/drawing/2014/main" id="{12ACBB43-0983-4D13-ABA3-9FC7CC0D3181}"/>
              </a:ext>
            </a:extLst>
          </p:cNvPr>
          <p:cNvCxnSpPr>
            <a:cxnSpLocks/>
          </p:cNvCxnSpPr>
          <p:nvPr/>
        </p:nvCxnSpPr>
        <p:spPr>
          <a:xfrm>
            <a:off x="8679332" y="4359336"/>
            <a:ext cx="0" cy="133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="" xmlns:a16="http://schemas.microsoft.com/office/drawing/2014/main" id="{6F1D3493-2417-4C4C-9F86-8C3B2AC75065}"/>
              </a:ext>
            </a:extLst>
          </p:cNvPr>
          <p:cNvCxnSpPr>
            <a:cxnSpLocks/>
          </p:cNvCxnSpPr>
          <p:nvPr/>
        </p:nvCxnSpPr>
        <p:spPr>
          <a:xfrm>
            <a:off x="9045744" y="4813300"/>
            <a:ext cx="0" cy="86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="" xmlns:a16="http://schemas.microsoft.com/office/drawing/2014/main" id="{86C9B36E-95A3-4732-8C5E-453BD1CDE072}"/>
              </a:ext>
            </a:extLst>
          </p:cNvPr>
          <p:cNvCxnSpPr>
            <a:cxnSpLocks/>
          </p:cNvCxnSpPr>
          <p:nvPr/>
        </p:nvCxnSpPr>
        <p:spPr>
          <a:xfrm>
            <a:off x="9470522" y="5062980"/>
            <a:ext cx="0" cy="61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="" xmlns:a16="http://schemas.microsoft.com/office/drawing/2014/main" id="{3B316BB1-1118-478C-B74A-03ABC96E1207}"/>
              </a:ext>
            </a:extLst>
          </p:cNvPr>
          <p:cNvCxnSpPr>
            <a:cxnSpLocks/>
          </p:cNvCxnSpPr>
          <p:nvPr/>
        </p:nvCxnSpPr>
        <p:spPr>
          <a:xfrm>
            <a:off x="9905024" y="4806816"/>
            <a:ext cx="0" cy="86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="" xmlns:a16="http://schemas.microsoft.com/office/drawing/2014/main" id="{5CA0E954-B0E9-428A-860A-DF9E205CA1E5}"/>
              </a:ext>
            </a:extLst>
          </p:cNvPr>
          <p:cNvCxnSpPr>
            <a:cxnSpLocks/>
          </p:cNvCxnSpPr>
          <p:nvPr/>
        </p:nvCxnSpPr>
        <p:spPr>
          <a:xfrm>
            <a:off x="10274674" y="5098645"/>
            <a:ext cx="0" cy="57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="" xmlns:a16="http://schemas.microsoft.com/office/drawing/2014/main" id="{B6173EAC-860B-4C7C-9357-C74E635F0A4B}"/>
              </a:ext>
            </a:extLst>
          </p:cNvPr>
          <p:cNvCxnSpPr>
            <a:cxnSpLocks/>
          </p:cNvCxnSpPr>
          <p:nvPr/>
        </p:nvCxnSpPr>
        <p:spPr>
          <a:xfrm>
            <a:off x="10709180" y="5348324"/>
            <a:ext cx="0" cy="32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="" xmlns:a16="http://schemas.microsoft.com/office/drawing/2014/main" id="{3306A212-500F-43F0-83AC-909237344CEC}"/>
              </a:ext>
            </a:extLst>
          </p:cNvPr>
          <p:cNvCxnSpPr>
            <a:cxnSpLocks/>
          </p:cNvCxnSpPr>
          <p:nvPr/>
        </p:nvCxnSpPr>
        <p:spPr>
          <a:xfrm>
            <a:off x="11143685" y="5121344"/>
            <a:ext cx="0" cy="54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0" name="Rectangle: Rounded Corners 189">
            <a:extLst>
              <a:ext uri="{FF2B5EF4-FFF2-40B4-BE49-F238E27FC236}">
                <a16:creationId xmlns="" xmlns:a16="http://schemas.microsoft.com/office/drawing/2014/main" id="{38024946-164A-4EC5-B7EA-A18203DF223B}"/>
              </a:ext>
            </a:extLst>
          </p:cNvPr>
          <p:cNvSpPr/>
          <p:nvPr/>
        </p:nvSpPr>
        <p:spPr>
          <a:xfrm>
            <a:off x="7488632" y="2486921"/>
            <a:ext cx="4042059" cy="859931"/>
          </a:xfrm>
          <a:prstGeom prst="roundRect">
            <a:avLst>
              <a:gd name="adj" fmla="val 45545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1" name="Rectangle: Rounded Corners 190">
            <a:extLst>
              <a:ext uri="{FF2B5EF4-FFF2-40B4-BE49-F238E27FC236}">
                <a16:creationId xmlns="" xmlns:a16="http://schemas.microsoft.com/office/drawing/2014/main" id="{C27B1242-8CE5-4CD6-A293-9ED57B8A6026}"/>
              </a:ext>
            </a:extLst>
          </p:cNvPr>
          <p:cNvSpPr/>
          <p:nvPr/>
        </p:nvSpPr>
        <p:spPr>
          <a:xfrm rot="5400000">
            <a:off x="7162194" y="4037764"/>
            <a:ext cx="2168028" cy="1213168"/>
          </a:xfrm>
          <a:prstGeom prst="roundRect">
            <a:avLst>
              <a:gd name="adj" fmla="val 1728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2" name="Rectangle: Rounded Corners 191">
            <a:extLst>
              <a:ext uri="{FF2B5EF4-FFF2-40B4-BE49-F238E27FC236}">
                <a16:creationId xmlns="" xmlns:a16="http://schemas.microsoft.com/office/drawing/2014/main" id="{BBE266C6-0AE8-4205-8F45-9FBD46CB5EB2}"/>
              </a:ext>
            </a:extLst>
          </p:cNvPr>
          <p:cNvSpPr/>
          <p:nvPr/>
        </p:nvSpPr>
        <p:spPr>
          <a:xfrm rot="5400000">
            <a:off x="9212521" y="3605773"/>
            <a:ext cx="1824483" cy="2462591"/>
          </a:xfrm>
          <a:prstGeom prst="roundRect">
            <a:avLst>
              <a:gd name="adj" fmla="val 138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193" name="Multiplication Sign 192">
            <a:extLst>
              <a:ext uri="{FF2B5EF4-FFF2-40B4-BE49-F238E27FC236}">
                <a16:creationId xmlns="" xmlns:a16="http://schemas.microsoft.com/office/drawing/2014/main" id="{7B02D2E6-1127-4DDE-A320-7B42442E7D51}"/>
              </a:ext>
            </a:extLst>
          </p:cNvPr>
          <p:cNvSpPr/>
          <p:nvPr/>
        </p:nvSpPr>
        <p:spPr>
          <a:xfrm>
            <a:off x="7273881" y="2754947"/>
            <a:ext cx="429666" cy="381463"/>
          </a:xfrm>
          <a:prstGeom prst="mathMultiply">
            <a:avLst>
              <a:gd name="adj1" fmla="val 19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B758D771-DE0E-4723-8197-B8427D27CE4F}"/>
              </a:ext>
            </a:extLst>
          </p:cNvPr>
          <p:cNvSpPr txBox="1"/>
          <p:nvPr/>
        </p:nvSpPr>
        <p:spPr>
          <a:xfrm>
            <a:off x="1255799" y="858996"/>
            <a:ext cx="303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BONUS Nearby 210,00,00,000/-  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C99D2ADC-08B5-460B-BFD5-CC966CF5A6E6}"/>
              </a:ext>
            </a:extLst>
          </p:cNvPr>
          <p:cNvSpPr txBox="1"/>
          <p:nvPr/>
        </p:nvSpPr>
        <p:spPr>
          <a:xfrm>
            <a:off x="326955" y="214254"/>
            <a:ext cx="4774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b="1" u="sng" dirty="0">
                <a:solidFill>
                  <a:schemeClr val="bg1"/>
                </a:solidFill>
              </a:rPr>
              <a:t> NBO’s Achievements </a:t>
            </a:r>
            <a:endParaRPr lang="en-IN" sz="3600" b="1" u="sng" dirty="0">
              <a:solidFill>
                <a:schemeClr val="bg1"/>
              </a:solidFill>
            </a:endParaRPr>
          </a:p>
        </p:txBody>
      </p:sp>
      <p:pic>
        <p:nvPicPr>
          <p:cNvPr id="1026" name="Picture 2" descr="Why the Bitcoin Community is Growing So Fast and Getting So Large | by  Tomer Strolight | Medium">
            <a:extLst>
              <a:ext uri="{FF2B5EF4-FFF2-40B4-BE49-F238E27FC236}">
                <a16:creationId xmlns="" xmlns:a16="http://schemas.microsoft.com/office/drawing/2014/main" id="{ABA70AC3-3635-4E7A-AF1F-843DA409E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94" y="1914574"/>
            <a:ext cx="4582905" cy="456388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035C251A-D905-4206-90FD-51A0DBC78C0E}"/>
              </a:ext>
            </a:extLst>
          </p:cNvPr>
          <p:cNvSpPr txBox="1"/>
          <p:nvPr/>
        </p:nvSpPr>
        <p:spPr>
          <a:xfrm>
            <a:off x="5301742" y="2735671"/>
            <a:ext cx="1868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Direct Business</a:t>
            </a:r>
            <a:endParaRPr lang="en-US" b="0" i="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799F7EA1-C27A-4298-8D55-78771C4CFFC7}"/>
              </a:ext>
            </a:extLst>
          </p:cNvPr>
          <p:cNvSpPr txBox="1"/>
          <p:nvPr/>
        </p:nvSpPr>
        <p:spPr>
          <a:xfrm>
            <a:off x="5087355" y="3623362"/>
            <a:ext cx="2094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Indirect Business</a:t>
            </a:r>
            <a:endParaRPr lang="en-US" b="0" i="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="" xmlns:a16="http://schemas.microsoft.com/office/drawing/2014/main" id="{BB167D94-B0C6-403D-90BF-FE4CCD199860}"/>
              </a:ext>
            </a:extLst>
          </p:cNvPr>
          <p:cNvCxnSpPr>
            <a:cxnSpLocks/>
          </p:cNvCxnSpPr>
          <p:nvPr/>
        </p:nvCxnSpPr>
        <p:spPr>
          <a:xfrm>
            <a:off x="7132140" y="2952441"/>
            <a:ext cx="25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="" xmlns:a16="http://schemas.microsoft.com/office/drawing/2014/main" id="{3BAA37B0-003E-4280-A2F0-B50639ECCA46}"/>
              </a:ext>
            </a:extLst>
          </p:cNvPr>
          <p:cNvCxnSpPr>
            <a:cxnSpLocks/>
          </p:cNvCxnSpPr>
          <p:nvPr/>
        </p:nvCxnSpPr>
        <p:spPr>
          <a:xfrm>
            <a:off x="7102217" y="3844859"/>
            <a:ext cx="34332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Man Question Illustrations Images &amp;amp; Vectors - Royalty Free">
            <a:extLst>
              <a:ext uri="{FF2B5EF4-FFF2-40B4-BE49-F238E27FC236}">
                <a16:creationId xmlns="" xmlns:a16="http://schemas.microsoft.com/office/drawing/2014/main" id="{57873336-0F96-4D90-8602-BD1AB145A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51" y="4689018"/>
            <a:ext cx="2580347" cy="2339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0AA8DD7A-1A3C-4682-B424-3D96534511F2}"/>
              </a:ext>
            </a:extLst>
          </p:cNvPr>
          <p:cNvSpPr txBox="1"/>
          <p:nvPr/>
        </p:nvSpPr>
        <p:spPr>
          <a:xfrm>
            <a:off x="4720781" y="5826213"/>
            <a:ext cx="1436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How to do..?</a:t>
            </a:r>
            <a:endParaRPr lang="en-US" sz="1400" b="0" i="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6C501F34-64CA-407D-9C12-41E6115F7F6B}"/>
              </a:ext>
            </a:extLst>
          </p:cNvPr>
          <p:cNvSpPr txBox="1"/>
          <p:nvPr/>
        </p:nvSpPr>
        <p:spPr>
          <a:xfrm>
            <a:off x="4904438" y="4490792"/>
            <a:ext cx="1043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$</a:t>
            </a:r>
            <a:r>
              <a:rPr lang="en-US" sz="2400" b="1" u="none" strike="noStrike" dirty="0">
                <a:solidFill>
                  <a:srgbClr val="FF0000"/>
                </a:solidFill>
                <a:effectLst/>
              </a:rPr>
              <a:t> 4096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6DDF71AE-0E68-4F36-9720-23C8F1102D3D}"/>
              </a:ext>
            </a:extLst>
          </p:cNvPr>
          <p:cNvSpPr txBox="1"/>
          <p:nvPr/>
        </p:nvSpPr>
        <p:spPr>
          <a:xfrm>
            <a:off x="7451038" y="5844398"/>
            <a:ext cx="1616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  <a:latin typeface="Comic Sans MS" panose="030F0702030302020204" pitchFamily="66" charset="0"/>
              </a:rPr>
              <a:t>Strong Group</a:t>
            </a:r>
            <a:endParaRPr lang="en-US" sz="1600" b="0" i="0" dirty="0">
              <a:solidFill>
                <a:srgbClr val="FFC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26F77033-DE7F-48AE-8208-D1F266F7D538}"/>
              </a:ext>
            </a:extLst>
          </p:cNvPr>
          <p:cNvSpPr txBox="1"/>
          <p:nvPr/>
        </p:nvSpPr>
        <p:spPr>
          <a:xfrm>
            <a:off x="8973197" y="5827094"/>
            <a:ext cx="2473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Sum of Weak Grouping</a:t>
            </a:r>
            <a:endParaRPr lang="en-US" sz="1600" b="0" i="0" dirty="0"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17B7C6F-ED74-4239-A463-A2762139D1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73" b="5047"/>
          <a:stretch/>
        </p:blipFill>
        <p:spPr>
          <a:xfrm>
            <a:off x="-1524" y="5344"/>
            <a:ext cx="12196791" cy="6850823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4545875" y="6191795"/>
            <a:ext cx="290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0" y="6152606"/>
            <a:ext cx="281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83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500"/>
                            </p:stCondLst>
                            <p:childTnLst>
                              <p:par>
                                <p:cTn id="1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000"/>
                            </p:stCondLst>
                            <p:childTnLst>
                              <p:par>
                                <p:cTn id="1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500"/>
                            </p:stCondLst>
                            <p:childTnLst>
                              <p:par>
                                <p:cTn id="1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20"/>
                            </p:stCondLst>
                            <p:childTnLst>
                              <p:par>
                                <p:cTn id="2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120"/>
                            </p:stCondLst>
                            <p:childTnLst>
                              <p:par>
                                <p:cTn id="2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80"/>
                            </p:stCondLst>
                            <p:childTnLst>
                              <p:par>
                                <p:cTn id="2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00"/>
                            </p:stCondLst>
                            <p:childTnLst>
                              <p:par>
                                <p:cTn id="2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2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33" tmFilter="0, 0; 0.125,0.2665; 0.25,0.4; 0.375,0.465; 0.5,0.5;  0.625,0.535; 0.75,0.6; 0.875,0.7335; 1,1">
                                          <p:stCondLst>
                                            <p:cond delay="52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4" dur="11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5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11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7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11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9" dur="66" decel="50000">
                                          <p:stCondLst>
                                            <p:cond delay="66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11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1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"/>
                            </p:stCondLst>
                            <p:childTnLst>
                              <p:par>
                                <p:cTn id="3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1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2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4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7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6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0"/>
                            </p:stCondLst>
                            <p:childTnLst>
                              <p:par>
                                <p:cTn id="3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0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00"/>
                            </p:stCondLst>
                            <p:childTnLst>
                              <p:par>
                                <p:cTn id="40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9" dur="7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00"/>
                            </p:stCondLst>
                            <p:childTnLst>
                              <p:par>
                                <p:cTn id="4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5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1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1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"/>
                            </p:stCondLst>
                            <p:childTnLst>
                              <p:par>
                                <p:cTn id="49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140"/>
                            </p:stCondLst>
                            <p:childTnLst>
                              <p:par>
                                <p:cTn id="4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00"/>
                            </p:stCondLst>
                            <p:childTnLst>
                              <p:par>
                                <p:cTn id="50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120"/>
                            </p:stCondLst>
                            <p:childTnLst>
                              <p:par>
                                <p:cTn id="5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500"/>
                            </p:stCondLst>
                            <p:childTnLst>
                              <p:par>
                                <p:cTn id="52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260"/>
                            </p:stCondLst>
                            <p:childTnLst>
                              <p:par>
                                <p:cTn id="5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00"/>
                            </p:stCondLst>
                            <p:childTnLst>
                              <p:par>
                                <p:cTn id="53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180"/>
                            </p:stCondLst>
                            <p:childTnLst>
                              <p:par>
                                <p:cTn id="5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500"/>
                            </p:stCondLst>
                            <p:childTnLst>
                              <p:par>
                                <p:cTn id="54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140"/>
                            </p:stCondLst>
                            <p:childTnLst>
                              <p:par>
                                <p:cTn id="5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500"/>
                            </p:stCondLst>
                            <p:childTnLst>
                              <p:par>
                                <p:cTn id="56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280"/>
                            </p:stCondLst>
                            <p:childTnLst>
                              <p:par>
                                <p:cTn id="5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500"/>
                            </p:stCondLst>
                            <p:childTnLst>
                              <p:par>
                                <p:cTn id="57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200"/>
                            </p:stCondLst>
                            <p:childTnLst>
                              <p:par>
                                <p:cTn id="5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500"/>
                            </p:stCondLst>
                            <p:childTnLst>
                              <p:par>
                                <p:cTn id="59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220"/>
                            </p:stCondLst>
                            <p:childTnLst>
                              <p:par>
                                <p:cTn id="5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00"/>
                            </p:stCondLst>
                            <p:childTnLst>
                              <p:par>
                                <p:cTn id="60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300"/>
                            </p:stCondLst>
                            <p:childTnLst>
                              <p:par>
                                <p:cTn id="6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500"/>
                            </p:stCondLst>
                            <p:childTnLst>
                              <p:par>
                                <p:cTn id="61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280"/>
                            </p:stCondLst>
                            <p:childTnLst>
                              <p:par>
                                <p:cTn id="6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"/>
                            </p:stCondLst>
                            <p:childTnLst>
                              <p:par>
                                <p:cTn id="63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220"/>
                            </p:stCondLst>
                            <p:childTnLst>
                              <p:par>
                                <p:cTn id="6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500"/>
                            </p:stCondLst>
                            <p:childTnLst>
                              <p:par>
                                <p:cTn id="64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1300"/>
                            </p:stCondLst>
                            <p:childTnLst>
                              <p:par>
                                <p:cTn id="6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500"/>
                            </p:stCondLst>
                            <p:childTnLst>
                              <p:par>
                                <p:cTn id="66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1180"/>
                            </p:stCondLst>
                            <p:childTnLst>
                              <p:par>
                                <p:cTn id="6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500"/>
                            </p:stCondLst>
                            <p:childTnLst>
                              <p:par>
                                <p:cTn id="67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1260"/>
                            </p:stCondLst>
                            <p:childTnLst>
                              <p:par>
                                <p:cTn id="6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500"/>
                            </p:stCondLst>
                            <p:childTnLst>
                              <p:par>
                                <p:cTn id="68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1340"/>
                            </p:stCondLst>
                            <p:childTnLst>
                              <p:par>
                                <p:cTn id="6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500"/>
                            </p:stCondLst>
                            <p:childTnLst>
                              <p:par>
                                <p:cTn id="70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1320"/>
                            </p:stCondLst>
                            <p:childTnLst>
                              <p:par>
                                <p:cTn id="7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500"/>
                            </p:stCondLst>
                            <p:childTnLst>
                              <p:par>
                                <p:cTn id="71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1300"/>
                            </p:stCondLst>
                            <p:childTnLst>
                              <p:par>
                                <p:cTn id="7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500"/>
                            </p:stCondLst>
                            <p:childTnLst>
                              <p:par>
                                <p:cTn id="73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340"/>
                            </p:stCondLst>
                            <p:childTnLst>
                              <p:par>
                                <p:cTn id="7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6" grpId="0"/>
      <p:bldP spid="87" grpId="0"/>
      <p:bldP spid="88" grpId="0"/>
      <p:bldP spid="90" grpId="0"/>
      <p:bldP spid="91" grpId="0"/>
      <p:bldP spid="134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65" grpId="0"/>
      <p:bldP spid="167" grpId="0"/>
      <p:bldP spid="169" grpId="0"/>
      <p:bldP spid="176" grpId="0" animBg="1"/>
      <p:bldP spid="176" grpId="1" animBg="1"/>
      <p:bldP spid="177" grpId="0"/>
      <p:bldP spid="190" grpId="0" animBg="1"/>
      <p:bldP spid="191" grpId="0" animBg="1"/>
      <p:bldP spid="192" grpId="0" animBg="1"/>
      <p:bldP spid="193" grpId="0" animBg="1"/>
      <p:bldP spid="194" grpId="0"/>
      <p:bldP spid="111" grpId="0"/>
      <p:bldP spid="113" grpId="0"/>
      <p:bldP spid="114" grpId="0"/>
      <p:bldP spid="120" grpId="0"/>
      <p:bldP spid="121" grpId="0"/>
      <p:bldP spid="122" grpId="0"/>
      <p:bldP spid="1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tch Black Wallpapers on WallpaperDog">
            <a:extLst>
              <a:ext uri="{FF2B5EF4-FFF2-40B4-BE49-F238E27FC236}">
                <a16:creationId xmlns="" xmlns:a16="http://schemas.microsoft.com/office/drawing/2014/main" id="{586AB8F2-7BD6-4FC6-B852-59A723C64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ank You HD Stock Images | Shutterstock">
            <a:extLst>
              <a:ext uri="{FF2B5EF4-FFF2-40B4-BE49-F238E27FC236}">
                <a16:creationId xmlns="" xmlns:a16="http://schemas.microsoft.com/office/drawing/2014/main" id="{AFDF0971-6F75-4EF4-BDB7-AB8A7462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0000" l="3342" r="97044">
                        <a14:foregroundMark x1="17995" y1="30000" x2="84576" y2="45000"/>
                        <a14:foregroundMark x1="84576" y1="45000" x2="84576" y2="45000"/>
                        <a14:foregroundMark x1="13239" y1="57500" x2="53342" y2="40000"/>
                        <a14:foregroundMark x1="17995" y1="41071" x2="60540" y2="50357"/>
                        <a14:foregroundMark x1="36632" y1="25714" x2="37789" y2="61429"/>
                        <a14:foregroundMark x1="40231" y1="51429" x2="58355" y2="51429"/>
                        <a14:foregroundMark x1="41902" y1="28214" x2="69666" y2="34643"/>
                        <a14:foregroundMark x1="64524" y1="59643" x2="83162" y2="48214"/>
                        <a14:foregroundMark x1="81362" y1="58214" x2="81362" y2="58214"/>
                        <a14:foregroundMark x1="63368" y1="47500" x2="75835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10" y="1741939"/>
            <a:ext cx="10147779" cy="3652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4354" y="5225143"/>
            <a:ext cx="40625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 www.incomesathi.com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6194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tch Black Wallpapers on WallpaperDog">
            <a:extLst>
              <a:ext uri="{FF2B5EF4-FFF2-40B4-BE49-F238E27FC236}">
                <a16:creationId xmlns="" xmlns:a16="http://schemas.microsoft.com/office/drawing/2014/main" id="{8DB07E9C-7E0D-493B-A522-16868787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8EBABB-CBD1-4CE1-B1B6-8CD6850707C7}"/>
              </a:ext>
            </a:extLst>
          </p:cNvPr>
          <p:cNvSpPr txBox="1"/>
          <p:nvPr/>
        </p:nvSpPr>
        <p:spPr>
          <a:xfrm>
            <a:off x="1071514" y="1675652"/>
            <a:ext cx="576016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IN" sz="9600" b="1" dirty="0">
                <a:ln w="9525">
                  <a:noFill/>
                  <a:prstDash val="solid"/>
                </a:ln>
                <a:solidFill>
                  <a:srgbClr val="FFC000"/>
                </a:solidFill>
                <a:latin typeface="Algerian" panose="04020705040A02060702" pitchFamily="82" charset="0"/>
              </a:rPr>
              <a:t>WELCOME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D438141-D9B4-47C9-B593-D9470BF6D243}"/>
              </a:ext>
            </a:extLst>
          </p:cNvPr>
          <p:cNvSpPr txBox="1"/>
          <p:nvPr/>
        </p:nvSpPr>
        <p:spPr>
          <a:xfrm>
            <a:off x="4699989" y="4860172"/>
            <a:ext cx="7303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Ai.Marketing &amp; INB.Network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AD644F-FF90-434F-BC12-4A3207D7ABB2}"/>
              </a:ext>
            </a:extLst>
          </p:cNvPr>
          <p:cNvSpPr txBox="1"/>
          <p:nvPr/>
        </p:nvSpPr>
        <p:spPr>
          <a:xfrm>
            <a:off x="2179420" y="6264804"/>
            <a:ext cx="3176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MarketBot Presentation</a:t>
            </a:r>
            <a:endParaRPr lang="en-IN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DB96FC3-A655-4C1F-9A9B-F4B6815E52F8}"/>
              </a:ext>
            </a:extLst>
          </p:cNvPr>
          <p:cNvSpPr/>
          <p:nvPr/>
        </p:nvSpPr>
        <p:spPr>
          <a:xfrm>
            <a:off x="1033279" y="2691315"/>
            <a:ext cx="8277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All Business Partners</a:t>
            </a:r>
          </a:p>
        </p:txBody>
      </p:sp>
      <p:pic>
        <p:nvPicPr>
          <p:cNvPr id="7" name="Picture 2" descr="Handshake GIFs - 60 Animated Images">
            <a:extLst>
              <a:ext uri="{FF2B5EF4-FFF2-40B4-BE49-F238E27FC236}">
                <a16:creationId xmlns="" xmlns:a16="http://schemas.microsoft.com/office/drawing/2014/main" id="{145D2548-BA08-4036-82DC-019EEA7A8D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86" y="377074"/>
            <a:ext cx="3120761" cy="2820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AA968C-CAD3-47EE-9E98-00714228D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335" b="95996" l="7749" r="8991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63" y="4259539"/>
            <a:ext cx="2159643" cy="2198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318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www.incomesathi.com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2823" y="6466114"/>
            <a:ext cx="266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53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tch Black Wallpapers on WallpaperDog">
            <a:extLst>
              <a:ext uri="{FF2B5EF4-FFF2-40B4-BE49-F238E27FC236}">
                <a16:creationId xmlns="" xmlns:a16="http://schemas.microsoft.com/office/drawing/2014/main" id="{431F9063-4837-46B1-A1D9-AD6DB6C3E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 Ways to Overcome Fear and Break Out of Your Comfort Zone | SUCCESS">
            <a:extLst>
              <a:ext uri="{FF2B5EF4-FFF2-40B4-BE49-F238E27FC236}">
                <a16:creationId xmlns="" xmlns:a16="http://schemas.microsoft.com/office/drawing/2014/main" id="{AD78EBC7-93BC-4F8B-9B20-23C3D36A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" y="0"/>
            <a:ext cx="1217409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3543" y="0"/>
            <a:ext cx="5473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5258" y="6426926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Telegram:-@incomesathi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63554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tch Black Wallpapers on WallpaperDog">
            <a:extLst>
              <a:ext uri="{FF2B5EF4-FFF2-40B4-BE49-F238E27FC236}">
                <a16:creationId xmlns="" xmlns:a16="http://schemas.microsoft.com/office/drawing/2014/main" id="{A2438F4E-BEBD-42E6-B97E-2675A3F2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EA93B0-74BA-4A41-A33D-AB7A0D05D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335" b="95996" l="7749" r="8991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31" y="-2653"/>
            <a:ext cx="2642777" cy="2690403"/>
          </a:xfrm>
          <a:prstGeom prst="rect">
            <a:avLst/>
          </a:prstGeom>
        </p:spPr>
      </p:pic>
      <p:pic>
        <p:nvPicPr>
          <p:cNvPr id="1030" name="Picture 6" descr="Social Media GIFs - Get the best GIF on GIPHY">
            <a:extLst>
              <a:ext uri="{FF2B5EF4-FFF2-40B4-BE49-F238E27FC236}">
                <a16:creationId xmlns="" xmlns:a16="http://schemas.microsoft.com/office/drawing/2014/main" id="{E0EEFB1B-CC5C-44BA-96A4-42EB10B55C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6" y="3759756"/>
            <a:ext cx="5284364" cy="2972454"/>
          </a:xfrm>
          <a:prstGeom prst="round2DiagRect">
            <a:avLst>
              <a:gd name="adj1" fmla="val 11276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3E5297E-C753-4415-BE86-50C2C521107E}"/>
              </a:ext>
            </a:extLst>
          </p:cNvPr>
          <p:cNvSpPr txBox="1"/>
          <p:nvPr/>
        </p:nvSpPr>
        <p:spPr>
          <a:xfrm>
            <a:off x="1186238" y="2596056"/>
            <a:ext cx="660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Is…….                           ……?</a:t>
            </a:r>
            <a:endParaRPr lang="en-IN" sz="36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458C5C-8799-4E2F-815C-0C1268E4DC65}"/>
              </a:ext>
            </a:extLst>
          </p:cNvPr>
          <p:cNvSpPr txBox="1"/>
          <p:nvPr/>
        </p:nvSpPr>
        <p:spPr>
          <a:xfrm>
            <a:off x="3459638" y="2499210"/>
            <a:ext cx="33152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MARKETBOT</a:t>
            </a:r>
            <a:endParaRPr lang="en-IN" sz="4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B710D6-2B7A-474D-806A-35B1A3588E70}"/>
              </a:ext>
            </a:extLst>
          </p:cNvPr>
          <p:cNvSpPr txBox="1"/>
          <p:nvPr/>
        </p:nvSpPr>
        <p:spPr>
          <a:xfrm>
            <a:off x="5801064" y="2997054"/>
            <a:ext cx="6006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u="sng" dirty="0">
                <a:solidFill>
                  <a:schemeClr val="bg1"/>
                </a:solidFill>
                <a:latin typeface="Algerian" panose="04020705040A02060702" pitchFamily="82" charset="0"/>
              </a:rPr>
              <a:t>MarketBot is a </a:t>
            </a:r>
          </a:p>
          <a:p>
            <a:r>
              <a:rPr lang="en-IN" sz="2400" u="sng" dirty="0">
                <a:solidFill>
                  <a:schemeClr val="bg1"/>
                </a:solidFill>
                <a:latin typeface="Algerian" panose="04020705040A02060702" pitchFamily="82" charset="0"/>
              </a:rPr>
              <a:t>Global Trends Analysis Technology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B3AFFEB-D942-40BE-B90F-AC9CA4969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643" y="5259334"/>
            <a:ext cx="6230094" cy="8053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18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inherit"/>
                <a:cs typeface="Mangal" panose="02040503050203030202" pitchFamily="18" charset="0"/>
              </a:rPr>
              <a:t>मार्केटबॉट सोशल मीडिया और खोज प्रश्नों में रुझानों की निगरानी करता है और कीवर्ड लोकप्रियता गतिशीलता का विश्लेषण करते हुए भविष्य की मांग की भविष्यवाणी करता है।</a:t>
            </a:r>
            <a:r>
              <a:rPr kumimoji="0" lang="hi-IN" altLang="en-US" sz="8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8F5D61A-00F5-4BD0-83C5-DC41BD3F0BBF}"/>
              </a:ext>
            </a:extLst>
          </p:cNvPr>
          <p:cNvSpPr txBox="1"/>
          <p:nvPr/>
        </p:nvSpPr>
        <p:spPr>
          <a:xfrm>
            <a:off x="5571964" y="4183426"/>
            <a:ext cx="64651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IBM-Plex-Regular"/>
              </a:rPr>
              <a:t>MarketBot monitors trends in social media and search queries and predicts the future demand analyzing the keywords popularity dynamics.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8921932" y="0"/>
            <a:ext cx="3095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35440" y="6400800"/>
            <a:ext cx="295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563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  <p:bldP spid="8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tch Black Wallpapers on WallpaperDog">
            <a:extLst>
              <a:ext uri="{FF2B5EF4-FFF2-40B4-BE49-F238E27FC236}">
                <a16:creationId xmlns="" xmlns:a16="http://schemas.microsoft.com/office/drawing/2014/main" id="{88D92BAA-1602-468D-A131-DE83DC3A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21C1E98-BDDA-447C-B305-4EF4374FCDED}"/>
              </a:ext>
            </a:extLst>
          </p:cNvPr>
          <p:cNvSpPr txBox="1"/>
          <p:nvPr/>
        </p:nvSpPr>
        <p:spPr>
          <a:xfrm>
            <a:off x="1388405" y="1125836"/>
            <a:ext cx="97585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lgerian" panose="04020705040A02060702" pitchFamily="82" charset="0"/>
              </a:rPr>
              <a:t>Artificial Intelligence </a:t>
            </a:r>
            <a:endParaRPr lang="en-IN" sz="6000" dirty="0">
              <a:latin typeface="Algerian" panose="04020705040A02060702" pitchFamily="82" charset="0"/>
            </a:endParaRPr>
          </a:p>
        </p:txBody>
      </p:sp>
      <p:pic>
        <p:nvPicPr>
          <p:cNvPr id="1026" name="Picture 2" descr="Customer Acquisition Strategy for Startups: 23 Techniques to Win New  Customers">
            <a:extLst>
              <a:ext uri="{FF2B5EF4-FFF2-40B4-BE49-F238E27FC236}">
                <a16:creationId xmlns="" xmlns:a16="http://schemas.microsoft.com/office/drawing/2014/main" id="{512BA089-234B-41CA-A032-79F7C71CD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22" b="24193"/>
          <a:stretch/>
        </p:blipFill>
        <p:spPr bwMode="auto">
          <a:xfrm>
            <a:off x="0" y="3429000"/>
            <a:ext cx="12189652" cy="3424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27A2B00-427E-4FBF-81A0-6C5466E28A1C}"/>
              </a:ext>
            </a:extLst>
          </p:cNvPr>
          <p:cNvSpPr txBox="1"/>
          <p:nvPr/>
        </p:nvSpPr>
        <p:spPr>
          <a:xfrm>
            <a:off x="584751" y="2476003"/>
            <a:ext cx="1122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Artificial Intelligence is playing a very important contribution in today’s digital age to attract new targeted customers ?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8126" y="0"/>
            <a:ext cx="3187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0" y="6505303"/>
            <a:ext cx="304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Telegram:-@incomesathi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7779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lection : Top 27 fondos background hd (HD Download)">
            <a:extLst>
              <a:ext uri="{FF2B5EF4-FFF2-40B4-BE49-F238E27FC236}">
                <a16:creationId xmlns="" xmlns:a16="http://schemas.microsoft.com/office/drawing/2014/main" id="{245B4F3A-9CEE-42CA-8FE3-63916081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A14870-4EB7-43A6-960B-3D33787CDABC}"/>
              </a:ext>
            </a:extLst>
          </p:cNvPr>
          <p:cNvSpPr txBox="1"/>
          <p:nvPr/>
        </p:nvSpPr>
        <p:spPr>
          <a:xfrm>
            <a:off x="160510" y="3267141"/>
            <a:ext cx="3977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FFFFFF"/>
                </a:solidFill>
                <a:effectLst/>
                <a:latin typeface="IBM-Plex-Regular"/>
              </a:rPr>
              <a:t>Earn up to 30% cashback!</a:t>
            </a:r>
          </a:p>
          <a:p>
            <a:pPr algn="l"/>
            <a:r>
              <a:rPr lang="en-US" sz="2800" b="0" i="0" dirty="0">
                <a:solidFill>
                  <a:srgbClr val="FFFFFF"/>
                </a:solidFill>
                <a:effectLst/>
                <a:latin typeface="IBM-Plex-Regular"/>
              </a:rPr>
              <a:t>Without complications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6560D65-0724-47C8-82ED-8E0B88FFE4C4}"/>
              </a:ext>
            </a:extLst>
          </p:cNvPr>
          <p:cNvSpPr txBox="1"/>
          <p:nvPr/>
        </p:nvSpPr>
        <p:spPr>
          <a:xfrm>
            <a:off x="260307" y="2384717"/>
            <a:ext cx="3580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b="1" i="0" dirty="0">
                <a:solidFill>
                  <a:srgbClr val="FFFFFF"/>
                </a:solidFill>
                <a:effectLst/>
                <a:latin typeface="IBM-Plex-SemiBold"/>
              </a:rPr>
              <a:t>MarketBot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AF3B6B0-D9A5-40CA-8372-12EE371A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335" b="95996" l="7749" r="8991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6" y="477204"/>
            <a:ext cx="2039551" cy="2076306"/>
          </a:xfrm>
          <a:prstGeom prst="rect">
            <a:avLst/>
          </a:prstGeom>
        </p:spPr>
      </p:pic>
      <p:pic>
        <p:nvPicPr>
          <p:cNvPr id="20" name="VID-20210615-WA0013">
            <a:hlinkClick r:id="" action="ppaction://media"/>
            <a:extLst>
              <a:ext uri="{FF2B5EF4-FFF2-40B4-BE49-F238E27FC236}">
                <a16:creationId xmlns="" xmlns:a16="http://schemas.microsoft.com/office/drawing/2014/main" id="{52C04FD2-B791-4995-8636-A9B8D83B0D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3201" y="219090"/>
            <a:ext cx="7732846" cy="46207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5290A4D-E70A-4DAA-A2E3-41961D256728}"/>
              </a:ext>
            </a:extLst>
          </p:cNvPr>
          <p:cNvSpPr txBox="1"/>
          <p:nvPr/>
        </p:nvSpPr>
        <p:spPr>
          <a:xfrm>
            <a:off x="706580" y="5497970"/>
            <a:ext cx="108157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  <a:latin typeface="Algerian" panose="04020705040A02060702" pitchFamily="82" charset="0"/>
              </a:rPr>
              <a:t>Activate you robot now</a:t>
            </a:r>
          </a:p>
          <a:p>
            <a:pPr algn="ctr"/>
            <a:r>
              <a:rPr lang="en-IN" sz="3200" dirty="0">
                <a:solidFill>
                  <a:srgbClr val="FFFF00"/>
                </a:solidFill>
                <a:latin typeface="Algerian" panose="04020705040A02060702" pitchFamily="82" charset="0"/>
              </a:rPr>
              <a:t>and get up to 30% of your Adds Budget a month!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360" y="6466114"/>
            <a:ext cx="33832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    www.incomesathi.com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76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56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tch Black Wallpapers on WallpaperDog">
            <a:extLst>
              <a:ext uri="{FF2B5EF4-FFF2-40B4-BE49-F238E27FC236}">
                <a16:creationId xmlns="" xmlns:a16="http://schemas.microsoft.com/office/drawing/2014/main" id="{2D1B790A-FB7E-4E0D-8D86-A1292A62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3E8F97-A373-4EA6-AEB2-866A81259E32}"/>
              </a:ext>
            </a:extLst>
          </p:cNvPr>
          <p:cNvSpPr txBox="1"/>
          <p:nvPr/>
        </p:nvSpPr>
        <p:spPr>
          <a:xfrm>
            <a:off x="2162191" y="5341266"/>
            <a:ext cx="350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You are setting the adds Budget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46D653C-1192-48C1-BF1C-C0821A3F1216}"/>
              </a:ext>
            </a:extLst>
          </p:cNvPr>
          <p:cNvSpPr txBox="1"/>
          <p:nvPr/>
        </p:nvSpPr>
        <p:spPr>
          <a:xfrm>
            <a:off x="2151801" y="5697403"/>
            <a:ext cx="930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MarketBot Picks up trendy products, finds them at the cheapest price with the maximum   cashback offered and buys high-quality advertising.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EDE022-A6A0-4560-A8E5-278D7EB85D32}"/>
              </a:ext>
            </a:extLst>
          </p:cNvPr>
          <p:cNvSpPr txBox="1"/>
          <p:nvPr/>
        </p:nvSpPr>
        <p:spPr>
          <a:xfrm>
            <a:off x="2144041" y="6253948"/>
            <a:ext cx="583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You get up to 15% Cashback on each and every purchase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83C7D8B-3430-44C7-A0D0-E49796C057BE}"/>
              </a:ext>
            </a:extLst>
          </p:cNvPr>
          <p:cNvSpPr txBox="1"/>
          <p:nvPr/>
        </p:nvSpPr>
        <p:spPr>
          <a:xfrm>
            <a:off x="282473" y="5180692"/>
            <a:ext cx="1560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HOW DOES IT WORK ?</a:t>
            </a:r>
            <a:endParaRPr lang="en-IN" sz="3200" b="1" u="sng" dirty="0">
              <a:solidFill>
                <a:schemeClr val="bg1"/>
              </a:solidFill>
            </a:endParaRPr>
          </a:p>
        </p:txBody>
      </p:sp>
      <p:pic>
        <p:nvPicPr>
          <p:cNvPr id="1026" name="Picture 2" descr="Test Drive Karo">
            <a:extLst>
              <a:ext uri="{FF2B5EF4-FFF2-40B4-BE49-F238E27FC236}">
                <a16:creationId xmlns="" xmlns:a16="http://schemas.microsoft.com/office/drawing/2014/main" id="{AA993CBB-D750-45BD-8956-EEA044E6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5" y="2114127"/>
            <a:ext cx="3512311" cy="1872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F0DD48-7133-4BB9-9AC2-9088BC75C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" t="2224" r="906" b="1581"/>
          <a:stretch/>
        </p:blipFill>
        <p:spPr>
          <a:xfrm>
            <a:off x="4413380" y="326571"/>
            <a:ext cx="7464489" cy="397484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4C93919-97F4-49AA-92AD-B3AC29DB1662}"/>
              </a:ext>
            </a:extLst>
          </p:cNvPr>
          <p:cNvSpPr/>
          <p:nvPr/>
        </p:nvSpPr>
        <p:spPr>
          <a:xfrm>
            <a:off x="7893697" y="514265"/>
            <a:ext cx="2649893" cy="128654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33535793-9A9D-4271-8247-ACB22FF346F0}"/>
              </a:ext>
            </a:extLst>
          </p:cNvPr>
          <p:cNvSpPr/>
          <p:nvPr/>
        </p:nvSpPr>
        <p:spPr>
          <a:xfrm>
            <a:off x="4994987" y="3338671"/>
            <a:ext cx="3228392" cy="363893"/>
          </a:xfrm>
          <a:prstGeom prst="roundRect">
            <a:avLst/>
          </a:prstGeom>
          <a:solidFill>
            <a:srgbClr val="28BE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575D8293-6430-42C1-B206-6D45C556B078}"/>
              </a:ext>
            </a:extLst>
          </p:cNvPr>
          <p:cNvSpPr/>
          <p:nvPr/>
        </p:nvSpPr>
        <p:spPr>
          <a:xfrm>
            <a:off x="4994987" y="3334133"/>
            <a:ext cx="3228392" cy="363893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/>
          <p:cNvSpPr txBox="1"/>
          <p:nvPr/>
        </p:nvSpPr>
        <p:spPr>
          <a:xfrm>
            <a:off x="1" y="1"/>
            <a:ext cx="27562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392194" y="6479177"/>
            <a:ext cx="269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59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  <p:bldP spid="14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ARS NIGHT 4K MOTION BACKGROUND on Make a GIF">
            <a:extLst>
              <a:ext uri="{FF2B5EF4-FFF2-40B4-BE49-F238E27FC236}">
                <a16:creationId xmlns="" xmlns:a16="http://schemas.microsoft.com/office/drawing/2014/main" id="{D8BBAE69-5547-4141-AD46-D7AE3D8D46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psales - Chicago Agent Magazine">
            <a:extLst>
              <a:ext uri="{FF2B5EF4-FFF2-40B4-BE49-F238E27FC236}">
                <a16:creationId xmlns="" xmlns:a16="http://schemas.microsoft.com/office/drawing/2014/main" id="{73B95317-F2A2-42E6-895F-1489DBFB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778" b="83778" l="5222" r="95556">
                        <a14:foregroundMark x1="42444" y1="3111" x2="42111" y2="73556"/>
                        <a14:foregroundMark x1="25889" y1="46444" x2="21667" y2="71333"/>
                        <a14:foregroundMark x1="21667" y1="71333" x2="21667" y2="71333"/>
                        <a14:foregroundMark x1="32333" y1="43556" x2="36111" y2="72889"/>
                        <a14:foregroundMark x1="11111" y1="45778" x2="7778" y2="53000"/>
                        <a14:foregroundMark x1="57222" y1="48556" x2="57889" y2="72556"/>
                        <a14:foregroundMark x1="43111" y1="2444" x2="49333" y2="13000"/>
                        <a14:backgroundMark x1="12556" y1="63778" x2="12556" y2="63778"/>
                        <a14:backgroundMark x1="12444" y1="49444" x2="12444" y2="49444"/>
                        <a14:backgroundMark x1="82889" y1="52889" x2="82889" y2="52889"/>
                        <a14:backgroundMark x1="28333" y1="61444" x2="28333" y2="6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4" t="1" r="3700" b="15401"/>
          <a:stretch/>
        </p:blipFill>
        <p:spPr bwMode="auto">
          <a:xfrm>
            <a:off x="1027331" y="751401"/>
            <a:ext cx="10677236" cy="4727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5 steps to fully understand your client&amp;#39;s brand - Vibe Agency">
            <a:extLst>
              <a:ext uri="{FF2B5EF4-FFF2-40B4-BE49-F238E27FC236}">
                <a16:creationId xmlns="" xmlns:a16="http://schemas.microsoft.com/office/drawing/2014/main" id="{6E5826E5-2294-4D4F-871F-6C90E672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5939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Customers - Bored Ep 74 (working in retail with a crappy boss) | Viva La  Dirt League (VLDL) - YouTube">
            <a:extLst>
              <a:ext uri="{FF2B5EF4-FFF2-40B4-BE49-F238E27FC236}">
                <a16:creationId xmlns="" xmlns:a16="http://schemas.microsoft.com/office/drawing/2014/main" id="{A3FDEBEE-63A1-486A-99D5-AF9772CE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-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3A57E1-C85D-4364-8A9B-C786EAA89525}"/>
              </a:ext>
            </a:extLst>
          </p:cNvPr>
          <p:cNvSpPr txBox="1"/>
          <p:nvPr/>
        </p:nvSpPr>
        <p:spPr>
          <a:xfrm>
            <a:off x="595741" y="6106599"/>
            <a:ext cx="11000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rgbClr val="00B050"/>
                </a:solidFill>
              </a:rPr>
              <a:t>With the increased number of marketplaces the problem became exact opposite. There are a lot trading aggregators, such</a:t>
            </a:r>
          </a:p>
          <a:p>
            <a:r>
              <a:rPr lang="en-IN" sz="1600" dirty="0">
                <a:solidFill>
                  <a:srgbClr val="00B050"/>
                </a:solidFill>
              </a:rPr>
              <a:t>as Ebay, Amazon, Ali-Baba and many others out there and not enough customers at satisfy them all.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5429" y="1"/>
            <a:ext cx="4319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www.incomesathi.com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305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tch Black Wallpapers on WallpaperDog">
            <a:extLst>
              <a:ext uri="{FF2B5EF4-FFF2-40B4-BE49-F238E27FC236}">
                <a16:creationId xmlns="" xmlns:a16="http://schemas.microsoft.com/office/drawing/2014/main" id="{139DE469-DCBE-45BA-B5BB-97BD477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7">
            <a:extLst>
              <a:ext uri="{FF2B5EF4-FFF2-40B4-BE49-F238E27FC236}">
                <a16:creationId xmlns="" xmlns:a16="http://schemas.microsoft.com/office/drawing/2014/main" id="{52F9A97B-6256-4DBE-B500-A25EED7BD7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2828" y="358734"/>
            <a:ext cx="4457700" cy="2946400"/>
          </a:xfrm>
          <a:prstGeom prst="rect">
            <a:avLst/>
          </a:prstGeom>
        </p:spPr>
      </p:pic>
      <p:pic>
        <p:nvPicPr>
          <p:cNvPr id="4" name="object 10">
            <a:extLst>
              <a:ext uri="{FF2B5EF4-FFF2-40B4-BE49-F238E27FC236}">
                <a16:creationId xmlns="" xmlns:a16="http://schemas.microsoft.com/office/drawing/2014/main" id="{ECEFA86F-AB51-4E0B-9586-C9B3DC00707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2909" y="3648369"/>
            <a:ext cx="4457700" cy="294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70B2B0-438C-4929-8089-113F57625A40}"/>
              </a:ext>
            </a:extLst>
          </p:cNvPr>
          <p:cNvSpPr txBox="1"/>
          <p:nvPr/>
        </p:nvSpPr>
        <p:spPr>
          <a:xfrm>
            <a:off x="5208309" y="1508768"/>
            <a:ext cx="6174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The war for customers has began and cashback is one of the</a:t>
            </a:r>
          </a:p>
          <a:p>
            <a:r>
              <a:rPr lang="en-IN" dirty="0">
                <a:solidFill>
                  <a:schemeClr val="bg1"/>
                </a:solidFill>
              </a:rPr>
              <a:t>strategies in that battle.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339249-591C-4D76-B1A5-593FD60F61D2}"/>
              </a:ext>
            </a:extLst>
          </p:cNvPr>
          <p:cNvSpPr txBox="1"/>
          <p:nvPr/>
        </p:nvSpPr>
        <p:spPr>
          <a:xfrm>
            <a:off x="869623" y="4702902"/>
            <a:ext cx="6188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Aggregators pay commission for attracting customers.</a:t>
            </a:r>
          </a:p>
          <a:p>
            <a:r>
              <a:rPr lang="en-IN" dirty="0">
                <a:solidFill>
                  <a:schemeClr val="bg1"/>
                </a:solidFill>
              </a:rPr>
              <a:t>The people call it </a:t>
            </a:r>
            <a:r>
              <a:rPr lang="en-IN" dirty="0" err="1">
                <a:solidFill>
                  <a:schemeClr val="bg1"/>
                </a:solidFill>
              </a:rPr>
              <a:t>it</a:t>
            </a:r>
            <a:r>
              <a:rPr lang="en-IN" dirty="0">
                <a:solidFill>
                  <a:schemeClr val="bg1"/>
                </a:solidFill>
              </a:rPr>
              <a:t> cashback.</a:t>
            </a:r>
          </a:p>
          <a:p>
            <a:r>
              <a:rPr lang="en-IN" dirty="0">
                <a:solidFill>
                  <a:schemeClr val="bg1"/>
                </a:solidFill>
              </a:rPr>
              <a:t>Depending on the website the cashback can vary from 1.5%</a:t>
            </a:r>
          </a:p>
          <a:p>
            <a:r>
              <a:rPr lang="en-IN" dirty="0">
                <a:solidFill>
                  <a:schemeClr val="bg1"/>
                </a:solidFill>
              </a:rPr>
              <a:t>to 15% for goods and from 15 to 60% for services.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5440" y="1"/>
            <a:ext cx="27301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 www.incomesathi.com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44491"/>
            <a:ext cx="29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Telegram:-@incomesathi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5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 Marketing</Template>
  <TotalTime>1582</TotalTime>
  <Words>835</Words>
  <Application>Microsoft Office PowerPoint</Application>
  <PresentationFormat>Custom</PresentationFormat>
  <Paragraphs>295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anilkumbhar545@gmail.com</dc:creator>
  <cp:lastModifiedBy>user</cp:lastModifiedBy>
  <cp:revision>129</cp:revision>
  <dcterms:created xsi:type="dcterms:W3CDTF">2021-08-25T07:02:08Z</dcterms:created>
  <dcterms:modified xsi:type="dcterms:W3CDTF">2021-09-29T14:22:01Z</dcterms:modified>
</cp:coreProperties>
</file>