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Telegram:-@incomesathi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6B02-3643-4468-A5C2-8F572856D74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Telegram:-@incomesathi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43B2-B5F5-4115-B4A2-1D9884F21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Telegram:-@incomesathi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37B9-1A8A-41B0-96B9-CD2B15E655D8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Telegram:-@incomesathi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CBC9-4757-4565-8220-8BC3C355A9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CCBC9-4757-4565-8220-8BC3C355A924}" type="slidenum">
              <a:rPr lang="en-US" smtClean="0"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Telegram:-@incomesathi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1329" y="1697177"/>
            <a:ext cx="31013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93214" y="4089653"/>
            <a:ext cx="4692650" cy="523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ADE89-A5CB-4FCB-AFBB-FD1BD1903F24}" type="datetime1">
              <a:rPr lang="en-US" smtClean="0"/>
              <a:t>9/26/2021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4618-D2B3-4DEA-B8F3-12E4766C7162}" type="datetime1">
              <a:rPr lang="en-US" smtClean="0"/>
              <a:t>9/26/2021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558B-57D1-4E4C-B78B-C6366CE34BB0}" type="datetime1">
              <a:rPr lang="en-US" smtClean="0"/>
              <a:t>9/26/2021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729" y="115826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19">
                <a:moveTo>
                  <a:pt x="120369" y="0"/>
                </a:moveTo>
                <a:lnTo>
                  <a:pt x="0" y="0"/>
                </a:lnTo>
                <a:lnTo>
                  <a:pt x="0" y="121893"/>
                </a:lnTo>
                <a:lnTo>
                  <a:pt x="120369" y="121893"/>
                </a:lnTo>
                <a:lnTo>
                  <a:pt x="120369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799831" y="91595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893" y="0"/>
                </a:moveTo>
                <a:lnTo>
                  <a:pt x="0" y="0"/>
                </a:lnTo>
                <a:lnTo>
                  <a:pt x="0" y="121893"/>
                </a:lnTo>
                <a:lnTo>
                  <a:pt x="121893" y="121893"/>
                </a:lnTo>
                <a:lnTo>
                  <a:pt x="121893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58561" y="245290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0" y="57885"/>
                </a:moveTo>
                <a:lnTo>
                  <a:pt x="57885" y="57885"/>
                </a:lnTo>
                <a:lnTo>
                  <a:pt x="57885" y="0"/>
                </a:lnTo>
                <a:lnTo>
                  <a:pt x="0" y="0"/>
                </a:lnTo>
                <a:lnTo>
                  <a:pt x="0" y="57885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A0322-F2FE-483D-8E9E-BAE58C7010C6}" type="datetime1">
              <a:rPr lang="en-US" smtClean="0"/>
              <a:t>9/26/2021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2212-B139-42E5-AACA-77CD7697D3AC}" type="datetime1">
              <a:rPr lang="en-US" smtClean="0"/>
              <a:t>9/26/2021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2180" y="1433576"/>
            <a:ext cx="319976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1971" y="2309367"/>
            <a:ext cx="6817359" cy="153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www.incomesathi.com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345A-F6CC-465B-9CCF-9B27E4A8DFCF}" type="datetime1">
              <a:rPr lang="en-US" smtClean="0"/>
              <a:t>9/26/2021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34" Type="http://schemas.openxmlformats.org/officeDocument/2006/relationships/image" Target="../media/image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ckybee.io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tnext.io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69.png"/><Relationship Id="rId2" Type="http://schemas.openxmlformats.org/officeDocument/2006/relationships/hyperlink" Target="http://bit.ly/2Tynxt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://bit.ly/2TtBD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inmarketca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-app.network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9659" y="4821937"/>
            <a:ext cx="99060" cy="97790"/>
          </a:xfrm>
          <a:custGeom>
            <a:avLst/>
            <a:gdLst/>
            <a:ahLst/>
            <a:cxnLst/>
            <a:rect l="l" t="t" r="r" b="b"/>
            <a:pathLst>
              <a:path w="99059" h="97789">
                <a:moveTo>
                  <a:pt x="0" y="97509"/>
                </a:moveTo>
                <a:lnTo>
                  <a:pt x="99033" y="97509"/>
                </a:lnTo>
                <a:lnTo>
                  <a:pt x="99033" y="0"/>
                </a:lnTo>
                <a:lnTo>
                  <a:pt x="0" y="0"/>
                </a:lnTo>
                <a:lnTo>
                  <a:pt x="0" y="97509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5843" y="1557553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5">
                <a:moveTo>
                  <a:pt x="0" y="56362"/>
                </a:moveTo>
                <a:lnTo>
                  <a:pt x="57912" y="56362"/>
                </a:lnTo>
                <a:lnTo>
                  <a:pt x="57912" y="0"/>
                </a:lnTo>
                <a:lnTo>
                  <a:pt x="0" y="0"/>
                </a:lnTo>
                <a:lnTo>
                  <a:pt x="0" y="56362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3128" y="29535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0" y="105129"/>
                </a:lnTo>
                <a:lnTo>
                  <a:pt x="105155" y="105129"/>
                </a:lnTo>
                <a:lnTo>
                  <a:pt x="10515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3128" y="557783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8975"/>
                </a:moveTo>
                <a:lnTo>
                  <a:pt x="188950" y="188975"/>
                </a:lnTo>
                <a:lnTo>
                  <a:pt x="188950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2845" y="43484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5" h="134620">
                <a:moveTo>
                  <a:pt x="0" y="134061"/>
                </a:moveTo>
                <a:lnTo>
                  <a:pt x="132562" y="134061"/>
                </a:lnTo>
                <a:lnTo>
                  <a:pt x="132562" y="0"/>
                </a:lnTo>
                <a:lnTo>
                  <a:pt x="0" y="0"/>
                </a:lnTo>
                <a:lnTo>
                  <a:pt x="0" y="134061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5631" y="16139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18" y="0"/>
                </a:moveTo>
                <a:lnTo>
                  <a:pt x="0" y="0"/>
                </a:lnTo>
                <a:lnTo>
                  <a:pt x="0" y="80745"/>
                </a:lnTo>
                <a:lnTo>
                  <a:pt x="80718" y="80745"/>
                </a:lnTo>
                <a:lnTo>
                  <a:pt x="80718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0672" y="515165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89" h="99059">
                <a:moveTo>
                  <a:pt x="0" y="99006"/>
                </a:moveTo>
                <a:lnTo>
                  <a:pt x="97509" y="99006"/>
                </a:lnTo>
                <a:lnTo>
                  <a:pt x="97509" y="0"/>
                </a:lnTo>
                <a:lnTo>
                  <a:pt x="0" y="0"/>
                </a:lnTo>
                <a:lnTo>
                  <a:pt x="0" y="99006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4867" y="0"/>
            <a:ext cx="9525" cy="361315"/>
          </a:xfrm>
          <a:custGeom>
            <a:avLst/>
            <a:gdLst/>
            <a:ahLst/>
            <a:cxnLst/>
            <a:rect l="l" t="t" r="r" b="b"/>
            <a:pathLst>
              <a:path w="9525" h="361315">
                <a:moveTo>
                  <a:pt x="7246" y="0"/>
                </a:moveTo>
                <a:lnTo>
                  <a:pt x="1794" y="0"/>
                </a:lnTo>
                <a:lnTo>
                  <a:pt x="0" y="361188"/>
                </a:lnTo>
                <a:lnTo>
                  <a:pt x="9143" y="361188"/>
                </a:lnTo>
                <a:lnTo>
                  <a:pt x="7246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2040" y="2987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66"/>
                </a:lnTo>
                <a:lnTo>
                  <a:pt x="121920" y="121866"/>
                </a:lnTo>
                <a:lnTo>
                  <a:pt x="121920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6047" y="0"/>
            <a:ext cx="9525" cy="215265"/>
          </a:xfrm>
          <a:custGeom>
            <a:avLst/>
            <a:gdLst/>
            <a:ahLst/>
            <a:cxnLst/>
            <a:rect l="l" t="t" r="r" b="b"/>
            <a:pathLst>
              <a:path w="9525" h="215265">
                <a:moveTo>
                  <a:pt x="7422" y="0"/>
                </a:moveTo>
                <a:lnTo>
                  <a:pt x="1820" y="0"/>
                </a:lnTo>
                <a:lnTo>
                  <a:pt x="0" y="214884"/>
                </a:lnTo>
                <a:lnTo>
                  <a:pt x="9143" y="214884"/>
                </a:lnTo>
                <a:lnTo>
                  <a:pt x="7422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936" y="4681753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8925"/>
                </a:moveTo>
                <a:lnTo>
                  <a:pt x="188950" y="188925"/>
                </a:lnTo>
                <a:lnTo>
                  <a:pt x="188950" y="0"/>
                </a:lnTo>
                <a:lnTo>
                  <a:pt x="0" y="0"/>
                </a:lnTo>
                <a:lnTo>
                  <a:pt x="0" y="18892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679" y="4167378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5" h="132714">
                <a:moveTo>
                  <a:pt x="0" y="132588"/>
                </a:moveTo>
                <a:lnTo>
                  <a:pt x="132562" y="132588"/>
                </a:lnTo>
                <a:lnTo>
                  <a:pt x="132562" y="0"/>
                </a:lnTo>
                <a:lnTo>
                  <a:pt x="0" y="0"/>
                </a:lnTo>
                <a:lnTo>
                  <a:pt x="0" y="132588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25" y="3689603"/>
            <a:ext cx="81280" cy="79375"/>
          </a:xfrm>
          <a:custGeom>
            <a:avLst/>
            <a:gdLst/>
            <a:ahLst/>
            <a:cxnLst/>
            <a:rect l="l" t="t" r="r" b="b"/>
            <a:pathLst>
              <a:path w="81279" h="79375">
                <a:moveTo>
                  <a:pt x="0" y="79248"/>
                </a:moveTo>
                <a:lnTo>
                  <a:pt x="80745" y="79248"/>
                </a:lnTo>
                <a:lnTo>
                  <a:pt x="80745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ln w="3175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5" y="2401823"/>
            <a:ext cx="7620" cy="1012190"/>
          </a:xfrm>
          <a:custGeom>
            <a:avLst/>
            <a:gdLst/>
            <a:ahLst/>
            <a:cxnLst/>
            <a:rect l="l" t="t" r="r" b="b"/>
            <a:pathLst>
              <a:path w="7620" h="1012189">
                <a:moveTo>
                  <a:pt x="3708" y="0"/>
                </a:moveTo>
                <a:lnTo>
                  <a:pt x="0" y="1011936"/>
                </a:lnTo>
                <a:lnTo>
                  <a:pt x="7594" y="1011936"/>
                </a:lnTo>
                <a:lnTo>
                  <a:pt x="3708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35211" y="0"/>
            <a:ext cx="9525" cy="2519680"/>
          </a:xfrm>
          <a:custGeom>
            <a:avLst/>
            <a:gdLst/>
            <a:ahLst/>
            <a:cxnLst/>
            <a:rect l="l" t="t" r="r" b="b"/>
            <a:pathLst>
              <a:path w="9525" h="2519680">
                <a:moveTo>
                  <a:pt x="4699" y="0"/>
                </a:moveTo>
                <a:lnTo>
                  <a:pt x="0" y="2519172"/>
                </a:lnTo>
                <a:lnTo>
                  <a:pt x="9144" y="2519172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201" y="21335"/>
            <a:ext cx="9525" cy="1689100"/>
          </a:xfrm>
          <a:custGeom>
            <a:avLst/>
            <a:gdLst/>
            <a:ahLst/>
            <a:cxnLst/>
            <a:rect l="l" t="t" r="r" b="b"/>
            <a:pathLst>
              <a:path w="9525" h="1689100">
                <a:moveTo>
                  <a:pt x="4673" y="0"/>
                </a:moveTo>
                <a:lnTo>
                  <a:pt x="0" y="1688591"/>
                </a:lnTo>
                <a:lnTo>
                  <a:pt x="9093" y="1688591"/>
                </a:lnTo>
                <a:lnTo>
                  <a:pt x="4673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9111" y="9479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57885"/>
                </a:moveTo>
                <a:lnTo>
                  <a:pt x="57858" y="57885"/>
                </a:lnTo>
                <a:lnTo>
                  <a:pt x="57858" y="0"/>
                </a:lnTo>
                <a:lnTo>
                  <a:pt x="0" y="0"/>
                </a:lnTo>
                <a:lnTo>
                  <a:pt x="0" y="57885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63495" y="173736"/>
            <a:ext cx="7620" cy="692150"/>
          </a:xfrm>
          <a:custGeom>
            <a:avLst/>
            <a:gdLst/>
            <a:ahLst/>
            <a:cxnLst/>
            <a:rect l="l" t="t" r="r" b="b"/>
            <a:pathLst>
              <a:path w="7619" h="692150">
                <a:moveTo>
                  <a:pt x="3937" y="0"/>
                </a:moveTo>
                <a:lnTo>
                  <a:pt x="0" y="691896"/>
                </a:lnTo>
                <a:lnTo>
                  <a:pt x="7620" y="691896"/>
                </a:lnTo>
                <a:lnTo>
                  <a:pt x="3937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881377" y="1632026"/>
            <a:ext cx="518414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-740" dirty="0">
                <a:latin typeface="Arial"/>
                <a:cs typeface="Arial"/>
              </a:rPr>
              <a:t>Welcome </a:t>
            </a:r>
            <a:r>
              <a:rPr sz="6600" b="0" spc="-100" dirty="0">
                <a:latin typeface="Arial"/>
                <a:cs typeface="Arial"/>
              </a:rPr>
              <a:t>to</a:t>
            </a:r>
            <a:r>
              <a:rPr sz="6600" b="0" spc="-675" dirty="0">
                <a:latin typeface="Arial"/>
                <a:cs typeface="Arial"/>
              </a:rPr>
              <a:t> </a:t>
            </a:r>
            <a:r>
              <a:rPr sz="6600" b="0" spc="-370" dirty="0">
                <a:latin typeface="Arial"/>
                <a:cs typeface="Arial"/>
              </a:rPr>
              <a:t>you</a:t>
            </a:r>
            <a:endParaRPr sz="6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17192" y="47152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893" y="0"/>
                </a:moveTo>
                <a:lnTo>
                  <a:pt x="0" y="0"/>
                </a:lnTo>
                <a:lnTo>
                  <a:pt x="0" y="121893"/>
                </a:lnTo>
                <a:lnTo>
                  <a:pt x="121893" y="121893"/>
                </a:lnTo>
                <a:lnTo>
                  <a:pt x="121893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49261" y="3537992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0" y="57885"/>
                </a:moveTo>
                <a:lnTo>
                  <a:pt x="57885" y="57885"/>
                </a:lnTo>
                <a:lnTo>
                  <a:pt x="57885" y="0"/>
                </a:lnTo>
                <a:lnTo>
                  <a:pt x="0" y="0"/>
                </a:lnTo>
                <a:lnTo>
                  <a:pt x="0" y="57885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07335" y="3002306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105129"/>
                </a:moveTo>
                <a:lnTo>
                  <a:pt x="105129" y="105129"/>
                </a:lnTo>
                <a:lnTo>
                  <a:pt x="105129" y="0"/>
                </a:lnTo>
                <a:lnTo>
                  <a:pt x="0" y="0"/>
                </a:lnTo>
                <a:lnTo>
                  <a:pt x="0" y="105129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2596" y="83517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45" y="0"/>
                </a:moveTo>
                <a:lnTo>
                  <a:pt x="0" y="0"/>
                </a:lnTo>
                <a:lnTo>
                  <a:pt x="0" y="80745"/>
                </a:lnTo>
                <a:lnTo>
                  <a:pt x="80745" y="80745"/>
                </a:lnTo>
                <a:lnTo>
                  <a:pt x="80745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69508" y="3118104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120343" y="0"/>
                </a:moveTo>
                <a:lnTo>
                  <a:pt x="0" y="0"/>
                </a:lnTo>
                <a:lnTo>
                  <a:pt x="0" y="120395"/>
                </a:lnTo>
                <a:lnTo>
                  <a:pt x="120343" y="120395"/>
                </a:lnTo>
                <a:lnTo>
                  <a:pt x="120343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4555" y="4302278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120369" y="0"/>
                </a:moveTo>
                <a:lnTo>
                  <a:pt x="0" y="0"/>
                </a:lnTo>
                <a:lnTo>
                  <a:pt x="0" y="120343"/>
                </a:lnTo>
                <a:lnTo>
                  <a:pt x="120369" y="120343"/>
                </a:lnTo>
                <a:lnTo>
                  <a:pt x="120369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31635" y="464822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893" y="0"/>
                </a:moveTo>
                <a:lnTo>
                  <a:pt x="0" y="0"/>
                </a:lnTo>
                <a:lnTo>
                  <a:pt x="0" y="121867"/>
                </a:lnTo>
                <a:lnTo>
                  <a:pt x="121893" y="121867"/>
                </a:lnTo>
                <a:lnTo>
                  <a:pt x="121893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8023" y="3695700"/>
            <a:ext cx="9525" cy="873760"/>
          </a:xfrm>
          <a:custGeom>
            <a:avLst/>
            <a:gdLst/>
            <a:ahLst/>
            <a:cxnLst/>
            <a:rect l="l" t="t" r="r" b="b"/>
            <a:pathLst>
              <a:path w="9525" h="873760">
                <a:moveTo>
                  <a:pt x="4572" y="0"/>
                </a:moveTo>
                <a:lnTo>
                  <a:pt x="0" y="873251"/>
                </a:lnTo>
                <a:lnTo>
                  <a:pt x="9143" y="873251"/>
                </a:lnTo>
                <a:lnTo>
                  <a:pt x="4572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1038" y="2157272"/>
            <a:ext cx="134620" cy="134620"/>
          </a:xfrm>
          <a:custGeom>
            <a:avLst/>
            <a:gdLst/>
            <a:ahLst/>
            <a:cxnLst/>
            <a:rect l="l" t="t" r="r" b="b"/>
            <a:pathLst>
              <a:path w="134620" h="134619">
                <a:moveTo>
                  <a:pt x="0" y="134061"/>
                </a:moveTo>
                <a:lnTo>
                  <a:pt x="134061" y="134061"/>
                </a:lnTo>
                <a:lnTo>
                  <a:pt x="134061" y="0"/>
                </a:lnTo>
                <a:lnTo>
                  <a:pt x="0" y="0"/>
                </a:lnTo>
                <a:lnTo>
                  <a:pt x="0" y="134061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42759" y="338327"/>
            <a:ext cx="9525" cy="1694814"/>
          </a:xfrm>
          <a:custGeom>
            <a:avLst/>
            <a:gdLst/>
            <a:ahLst/>
            <a:cxnLst/>
            <a:rect l="l" t="t" r="r" b="b"/>
            <a:pathLst>
              <a:path w="9525" h="1694814">
                <a:moveTo>
                  <a:pt x="4445" y="0"/>
                </a:moveTo>
                <a:lnTo>
                  <a:pt x="0" y="1694688"/>
                </a:lnTo>
                <a:lnTo>
                  <a:pt x="9144" y="1694688"/>
                </a:lnTo>
                <a:lnTo>
                  <a:pt x="4445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9344" y="3909085"/>
            <a:ext cx="198120" cy="200025"/>
          </a:xfrm>
          <a:custGeom>
            <a:avLst/>
            <a:gdLst/>
            <a:ahLst/>
            <a:cxnLst/>
            <a:rect l="l" t="t" r="r" b="b"/>
            <a:pathLst>
              <a:path w="198119" h="200025">
                <a:moveTo>
                  <a:pt x="198094" y="0"/>
                </a:moveTo>
                <a:lnTo>
                  <a:pt x="0" y="0"/>
                </a:lnTo>
                <a:lnTo>
                  <a:pt x="0" y="199593"/>
                </a:lnTo>
                <a:lnTo>
                  <a:pt x="198094" y="199593"/>
                </a:lnTo>
                <a:lnTo>
                  <a:pt x="198094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6588" y="3269006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39" h="105410">
                <a:moveTo>
                  <a:pt x="103605" y="0"/>
                </a:moveTo>
                <a:lnTo>
                  <a:pt x="0" y="0"/>
                </a:lnTo>
                <a:lnTo>
                  <a:pt x="0" y="105129"/>
                </a:lnTo>
                <a:lnTo>
                  <a:pt x="103605" y="105129"/>
                </a:lnTo>
                <a:lnTo>
                  <a:pt x="10360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3832" y="1280160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444" y="0"/>
                </a:moveTo>
                <a:lnTo>
                  <a:pt x="0" y="1793747"/>
                </a:lnTo>
                <a:lnTo>
                  <a:pt x="9143" y="1793747"/>
                </a:lnTo>
                <a:lnTo>
                  <a:pt x="4444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57779" y="3695700"/>
            <a:ext cx="4445" cy="1447800"/>
          </a:xfrm>
          <a:custGeom>
            <a:avLst/>
            <a:gdLst/>
            <a:ahLst/>
            <a:cxnLst/>
            <a:rect l="l" t="t" r="r" b="b"/>
            <a:pathLst>
              <a:path w="4444" h="1447800">
                <a:moveTo>
                  <a:pt x="2261" y="0"/>
                </a:moveTo>
                <a:lnTo>
                  <a:pt x="0" y="1447798"/>
                </a:lnTo>
                <a:lnTo>
                  <a:pt x="4376" y="1447798"/>
                </a:lnTo>
                <a:lnTo>
                  <a:pt x="2261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6264" y="3454908"/>
            <a:ext cx="9525" cy="1689100"/>
          </a:xfrm>
          <a:custGeom>
            <a:avLst/>
            <a:gdLst/>
            <a:ahLst/>
            <a:cxnLst/>
            <a:rect l="l" t="t" r="r" b="b"/>
            <a:pathLst>
              <a:path w="9525" h="1689100">
                <a:moveTo>
                  <a:pt x="4444" y="0"/>
                </a:moveTo>
                <a:lnTo>
                  <a:pt x="0" y="1688565"/>
                </a:lnTo>
                <a:lnTo>
                  <a:pt x="9143" y="1688565"/>
                </a:lnTo>
                <a:lnTo>
                  <a:pt x="4444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8619" y="4049267"/>
            <a:ext cx="198120" cy="200025"/>
          </a:xfrm>
          <a:custGeom>
            <a:avLst/>
            <a:gdLst/>
            <a:ahLst/>
            <a:cxnLst/>
            <a:rect l="l" t="t" r="r" b="b"/>
            <a:pathLst>
              <a:path w="198120" h="200025">
                <a:moveTo>
                  <a:pt x="198069" y="0"/>
                </a:moveTo>
                <a:lnTo>
                  <a:pt x="0" y="0"/>
                </a:lnTo>
                <a:lnTo>
                  <a:pt x="0" y="199643"/>
                </a:lnTo>
                <a:lnTo>
                  <a:pt x="198069" y="199643"/>
                </a:lnTo>
                <a:lnTo>
                  <a:pt x="1980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03107" y="2109216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699" y="0"/>
                </a:moveTo>
                <a:lnTo>
                  <a:pt x="0" y="1793747"/>
                </a:lnTo>
                <a:lnTo>
                  <a:pt x="9144" y="1793747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72940" y="3928871"/>
            <a:ext cx="198120" cy="219710"/>
          </a:xfrm>
          <a:custGeom>
            <a:avLst/>
            <a:gdLst/>
            <a:ahLst/>
            <a:cxnLst/>
            <a:rect l="l" t="t" r="r" b="b"/>
            <a:pathLst>
              <a:path w="198120" h="219710">
                <a:moveTo>
                  <a:pt x="198069" y="0"/>
                </a:moveTo>
                <a:lnTo>
                  <a:pt x="0" y="0"/>
                </a:lnTo>
                <a:lnTo>
                  <a:pt x="0" y="219455"/>
                </a:lnTo>
                <a:lnTo>
                  <a:pt x="198069" y="219455"/>
                </a:lnTo>
                <a:lnTo>
                  <a:pt x="1980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0184" y="4370832"/>
            <a:ext cx="104139" cy="114300"/>
          </a:xfrm>
          <a:custGeom>
            <a:avLst/>
            <a:gdLst/>
            <a:ahLst/>
            <a:cxnLst/>
            <a:rect l="l" t="t" r="r" b="b"/>
            <a:pathLst>
              <a:path w="104139" h="114300">
                <a:moveTo>
                  <a:pt x="103605" y="0"/>
                </a:moveTo>
                <a:lnTo>
                  <a:pt x="0" y="0"/>
                </a:lnTo>
                <a:lnTo>
                  <a:pt x="0" y="114300"/>
                </a:lnTo>
                <a:lnTo>
                  <a:pt x="103605" y="114300"/>
                </a:lnTo>
                <a:lnTo>
                  <a:pt x="10360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32376" y="4706111"/>
            <a:ext cx="79375" cy="90170"/>
          </a:xfrm>
          <a:custGeom>
            <a:avLst/>
            <a:gdLst/>
            <a:ahLst/>
            <a:cxnLst/>
            <a:rect l="l" t="t" r="r" b="b"/>
            <a:pathLst>
              <a:path w="79375" h="90170">
                <a:moveTo>
                  <a:pt x="79226" y="0"/>
                </a:moveTo>
                <a:lnTo>
                  <a:pt x="0" y="0"/>
                </a:lnTo>
                <a:lnTo>
                  <a:pt x="0" y="89915"/>
                </a:lnTo>
                <a:lnTo>
                  <a:pt x="79226" y="89915"/>
                </a:lnTo>
                <a:lnTo>
                  <a:pt x="7922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62072" y="678180"/>
            <a:ext cx="3287267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38671" y="2473451"/>
            <a:ext cx="3005328" cy="2506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2423" y="91595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19">
                <a:moveTo>
                  <a:pt x="121893" y="0"/>
                </a:moveTo>
                <a:lnTo>
                  <a:pt x="0" y="0"/>
                </a:lnTo>
                <a:lnTo>
                  <a:pt x="0" y="121893"/>
                </a:lnTo>
                <a:lnTo>
                  <a:pt x="121893" y="121893"/>
                </a:lnTo>
                <a:lnTo>
                  <a:pt x="121893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3128" y="29535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0" y="105129"/>
                </a:lnTo>
                <a:lnTo>
                  <a:pt x="105155" y="105129"/>
                </a:lnTo>
                <a:lnTo>
                  <a:pt x="10515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3128" y="557783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8975"/>
                </a:moveTo>
                <a:lnTo>
                  <a:pt x="188950" y="188975"/>
                </a:lnTo>
                <a:lnTo>
                  <a:pt x="188950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2845" y="43484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5" h="134620">
                <a:moveTo>
                  <a:pt x="0" y="134061"/>
                </a:moveTo>
                <a:lnTo>
                  <a:pt x="132562" y="134061"/>
                </a:lnTo>
                <a:lnTo>
                  <a:pt x="132562" y="0"/>
                </a:lnTo>
                <a:lnTo>
                  <a:pt x="0" y="0"/>
                </a:lnTo>
                <a:lnTo>
                  <a:pt x="0" y="134061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5631" y="16139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18" y="0"/>
                </a:moveTo>
                <a:lnTo>
                  <a:pt x="0" y="0"/>
                </a:lnTo>
                <a:lnTo>
                  <a:pt x="0" y="80745"/>
                </a:lnTo>
                <a:lnTo>
                  <a:pt x="80718" y="80745"/>
                </a:lnTo>
                <a:lnTo>
                  <a:pt x="80718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4646" y="1383080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4" h="134619">
                <a:moveTo>
                  <a:pt x="0" y="134061"/>
                </a:moveTo>
                <a:lnTo>
                  <a:pt x="132537" y="134061"/>
                </a:lnTo>
                <a:lnTo>
                  <a:pt x="132537" y="0"/>
                </a:lnTo>
                <a:lnTo>
                  <a:pt x="0" y="0"/>
                </a:lnTo>
                <a:lnTo>
                  <a:pt x="0" y="134061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6367" y="0"/>
            <a:ext cx="9525" cy="1259205"/>
          </a:xfrm>
          <a:custGeom>
            <a:avLst/>
            <a:gdLst/>
            <a:ahLst/>
            <a:cxnLst/>
            <a:rect l="l" t="t" r="r" b="b"/>
            <a:pathLst>
              <a:path w="9525" h="1259205">
                <a:moveTo>
                  <a:pt x="5653" y="0"/>
                </a:moveTo>
                <a:lnTo>
                  <a:pt x="3301" y="0"/>
                </a:lnTo>
                <a:lnTo>
                  <a:pt x="0" y="1258824"/>
                </a:lnTo>
                <a:lnTo>
                  <a:pt x="9144" y="1258824"/>
                </a:lnTo>
                <a:lnTo>
                  <a:pt x="5653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35211" y="0"/>
            <a:ext cx="9525" cy="2519680"/>
          </a:xfrm>
          <a:custGeom>
            <a:avLst/>
            <a:gdLst/>
            <a:ahLst/>
            <a:cxnLst/>
            <a:rect l="l" t="t" r="r" b="b"/>
            <a:pathLst>
              <a:path w="9525" h="2519680">
                <a:moveTo>
                  <a:pt x="4699" y="0"/>
                </a:moveTo>
                <a:lnTo>
                  <a:pt x="0" y="2519172"/>
                </a:lnTo>
                <a:lnTo>
                  <a:pt x="9144" y="2519172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8619" y="4049267"/>
            <a:ext cx="198120" cy="200025"/>
          </a:xfrm>
          <a:custGeom>
            <a:avLst/>
            <a:gdLst/>
            <a:ahLst/>
            <a:cxnLst/>
            <a:rect l="l" t="t" r="r" b="b"/>
            <a:pathLst>
              <a:path w="198120" h="200025">
                <a:moveTo>
                  <a:pt x="198069" y="0"/>
                </a:moveTo>
                <a:lnTo>
                  <a:pt x="0" y="0"/>
                </a:lnTo>
                <a:lnTo>
                  <a:pt x="0" y="199643"/>
                </a:lnTo>
                <a:lnTo>
                  <a:pt x="198069" y="199643"/>
                </a:lnTo>
                <a:lnTo>
                  <a:pt x="1980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3107" y="2109216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699" y="0"/>
                </a:moveTo>
                <a:lnTo>
                  <a:pt x="0" y="1793747"/>
                </a:lnTo>
                <a:lnTo>
                  <a:pt x="9144" y="1793747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233" y="3032760"/>
            <a:ext cx="198120" cy="198120"/>
          </a:xfrm>
          <a:custGeom>
            <a:avLst/>
            <a:gdLst/>
            <a:ahLst/>
            <a:cxnLst/>
            <a:rect l="l" t="t" r="r" b="b"/>
            <a:pathLst>
              <a:path w="198120" h="198119">
                <a:moveTo>
                  <a:pt x="198069" y="0"/>
                </a:moveTo>
                <a:lnTo>
                  <a:pt x="0" y="0"/>
                </a:lnTo>
                <a:lnTo>
                  <a:pt x="0" y="198119"/>
                </a:lnTo>
                <a:lnTo>
                  <a:pt x="198069" y="198119"/>
                </a:lnTo>
                <a:lnTo>
                  <a:pt x="1980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695" y="1091183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699" y="0"/>
                </a:moveTo>
                <a:lnTo>
                  <a:pt x="0" y="1793747"/>
                </a:lnTo>
                <a:lnTo>
                  <a:pt x="9118" y="1793747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51382" y="67767"/>
            <a:ext cx="301101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JOINING  </a:t>
            </a:r>
            <a:r>
              <a:rPr spc="-325" dirty="0"/>
              <a:t>P</a:t>
            </a:r>
            <a:r>
              <a:rPr spc="-65" dirty="0"/>
              <a:t>A</a:t>
            </a:r>
            <a:r>
              <a:rPr spc="-5" dirty="0"/>
              <a:t>CK</a:t>
            </a:r>
            <a:r>
              <a:rPr spc="-60" dirty="0"/>
              <a:t>A</a:t>
            </a:r>
            <a:r>
              <a:rPr spc="-5" dirty="0"/>
              <a:t>GE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400" y="1733550"/>
            <a:ext cx="39624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rebuchet MS"/>
                <a:cs typeface="Trebuchet MS"/>
              </a:rPr>
              <a:t>Joint </a:t>
            </a:r>
            <a:r>
              <a:rPr sz="2800" b="1" spc="4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8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rebuchet MS"/>
                <a:cs typeface="Trebuchet MS"/>
              </a:rPr>
              <a:t>100$  </a:t>
            </a:r>
            <a:r>
              <a:rPr sz="2800" b="1" spc="-65" dirty="0">
                <a:solidFill>
                  <a:srgbClr val="FFFFFF"/>
                </a:solidFill>
                <a:latin typeface="Trebuchet MS"/>
                <a:cs typeface="Trebuchet MS"/>
              </a:rPr>
              <a:t>&amp; </a:t>
            </a:r>
            <a:r>
              <a:rPr sz="2800" b="1" spc="30" dirty="0">
                <a:solidFill>
                  <a:srgbClr val="FFFFFF"/>
                </a:solidFill>
                <a:latin typeface="Trebuchet MS"/>
                <a:cs typeface="Trebuchet MS"/>
              </a:rPr>
              <a:t>Multiple </a:t>
            </a:r>
            <a:r>
              <a:rPr sz="2800" b="1" spc="6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8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3579" y="1868423"/>
            <a:ext cx="2159635" cy="1085215"/>
          </a:xfrm>
          <a:prstGeom prst="rect">
            <a:avLst/>
          </a:prstGeom>
          <a:solidFill>
            <a:srgbClr val="00CFCC"/>
          </a:solidFill>
        </p:spPr>
        <p:txBody>
          <a:bodyPr vert="horz" wrap="square" lIns="0" tIns="4191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330"/>
              </a:spcBef>
            </a:pPr>
            <a:r>
              <a:rPr sz="6000" spc="-520" dirty="0">
                <a:solidFill>
                  <a:srgbClr val="002845"/>
                </a:solidFill>
                <a:latin typeface="Arial"/>
                <a:cs typeface="Arial"/>
              </a:rPr>
              <a:t>100$</a:t>
            </a:r>
            <a:endParaRPr sz="6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25411" y="188976"/>
            <a:ext cx="1269492" cy="42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64592" y="2543555"/>
            <a:ext cx="7486015" cy="2600325"/>
            <a:chOff x="164592" y="2543555"/>
            <a:chExt cx="7486015" cy="2600325"/>
          </a:xfrm>
        </p:grpSpPr>
        <p:sp>
          <p:nvSpPr>
            <p:cNvPr id="19" name="object 19"/>
            <p:cNvSpPr/>
            <p:nvPr/>
          </p:nvSpPr>
          <p:spPr>
            <a:xfrm>
              <a:off x="1370075" y="3869436"/>
              <a:ext cx="6280785" cy="104139"/>
            </a:xfrm>
            <a:custGeom>
              <a:avLst/>
              <a:gdLst/>
              <a:ahLst/>
              <a:cxnLst/>
              <a:rect l="l" t="t" r="r" b="b"/>
              <a:pathLst>
                <a:path w="6280784" h="104139">
                  <a:moveTo>
                    <a:pt x="6227953" y="0"/>
                  </a:moveTo>
                  <a:lnTo>
                    <a:pt x="51943" y="0"/>
                  </a:lnTo>
                  <a:lnTo>
                    <a:pt x="31718" y="4040"/>
                  </a:lnTo>
                  <a:lnTo>
                    <a:pt x="15208" y="15068"/>
                  </a:lnTo>
                  <a:lnTo>
                    <a:pt x="4079" y="31439"/>
                  </a:lnTo>
                  <a:lnTo>
                    <a:pt x="0" y="51511"/>
                  </a:lnTo>
                  <a:lnTo>
                    <a:pt x="4079" y="71694"/>
                  </a:lnTo>
                  <a:lnTo>
                    <a:pt x="15208" y="88272"/>
                  </a:lnTo>
                  <a:lnTo>
                    <a:pt x="31718" y="99501"/>
                  </a:lnTo>
                  <a:lnTo>
                    <a:pt x="51943" y="103631"/>
                  </a:lnTo>
                  <a:lnTo>
                    <a:pt x="6227953" y="103631"/>
                  </a:lnTo>
                  <a:lnTo>
                    <a:pt x="6248257" y="99501"/>
                  </a:lnTo>
                  <a:lnTo>
                    <a:pt x="6264941" y="88272"/>
                  </a:lnTo>
                  <a:lnTo>
                    <a:pt x="6276244" y="71694"/>
                  </a:lnTo>
                  <a:lnTo>
                    <a:pt x="6280404" y="51511"/>
                  </a:lnTo>
                  <a:lnTo>
                    <a:pt x="6276244" y="31439"/>
                  </a:lnTo>
                  <a:lnTo>
                    <a:pt x="6264941" y="15068"/>
                  </a:lnTo>
                  <a:lnTo>
                    <a:pt x="6248257" y="4040"/>
                  </a:lnTo>
                  <a:lnTo>
                    <a:pt x="6227953" y="0"/>
                  </a:lnTo>
                  <a:close/>
                </a:path>
              </a:pathLst>
            </a:custGeom>
            <a:solidFill>
              <a:srgbClr val="FFD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70075" y="3869436"/>
              <a:ext cx="5074920" cy="104139"/>
            </a:xfrm>
            <a:custGeom>
              <a:avLst/>
              <a:gdLst/>
              <a:ahLst/>
              <a:cxnLst/>
              <a:rect l="l" t="t" r="r" b="b"/>
              <a:pathLst>
                <a:path w="5074920" h="104139">
                  <a:moveTo>
                    <a:pt x="5006467" y="0"/>
                  </a:moveTo>
                  <a:lnTo>
                    <a:pt x="69087" y="0"/>
                  </a:lnTo>
                  <a:lnTo>
                    <a:pt x="42005" y="4040"/>
                  </a:lnTo>
                  <a:lnTo>
                    <a:pt x="20065" y="15068"/>
                  </a:lnTo>
                  <a:lnTo>
                    <a:pt x="5365" y="31439"/>
                  </a:lnTo>
                  <a:lnTo>
                    <a:pt x="0" y="51511"/>
                  </a:lnTo>
                  <a:lnTo>
                    <a:pt x="5365" y="71694"/>
                  </a:lnTo>
                  <a:lnTo>
                    <a:pt x="20065" y="88272"/>
                  </a:lnTo>
                  <a:lnTo>
                    <a:pt x="42005" y="99501"/>
                  </a:lnTo>
                  <a:lnTo>
                    <a:pt x="69087" y="103631"/>
                  </a:lnTo>
                  <a:lnTo>
                    <a:pt x="5006467" y="103631"/>
                  </a:lnTo>
                  <a:lnTo>
                    <a:pt x="5033182" y="99501"/>
                  </a:lnTo>
                  <a:lnTo>
                    <a:pt x="5054933" y="88272"/>
                  </a:lnTo>
                  <a:lnTo>
                    <a:pt x="5069564" y="71694"/>
                  </a:lnTo>
                  <a:lnTo>
                    <a:pt x="5074920" y="51511"/>
                  </a:lnTo>
                  <a:lnTo>
                    <a:pt x="5069564" y="31439"/>
                  </a:lnTo>
                  <a:lnTo>
                    <a:pt x="5054933" y="15068"/>
                  </a:lnTo>
                  <a:lnTo>
                    <a:pt x="5033182" y="4040"/>
                  </a:lnTo>
                  <a:lnTo>
                    <a:pt x="5006467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6886" y="2954273"/>
              <a:ext cx="537845" cy="978535"/>
            </a:xfrm>
            <a:custGeom>
              <a:avLst/>
              <a:gdLst/>
              <a:ahLst/>
              <a:cxnLst/>
              <a:rect l="l" t="t" r="r" b="b"/>
              <a:pathLst>
                <a:path w="537845" h="978535">
                  <a:moveTo>
                    <a:pt x="537337" y="0"/>
                  </a:moveTo>
                  <a:lnTo>
                    <a:pt x="0" y="978001"/>
                  </a:lnTo>
                </a:path>
              </a:pathLst>
            </a:custGeom>
            <a:ln w="19050">
              <a:solidFill>
                <a:srgbClr val="00C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592" y="2543555"/>
              <a:ext cx="2753868" cy="25999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Footer Placeholder 2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4781550"/>
            <a:ext cx="226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43" y="1557553"/>
            <a:ext cx="58419" cy="56515"/>
          </a:xfrm>
          <a:custGeom>
            <a:avLst/>
            <a:gdLst/>
            <a:ahLst/>
            <a:cxnLst/>
            <a:rect l="l" t="t" r="r" b="b"/>
            <a:pathLst>
              <a:path w="58420" h="56515">
                <a:moveTo>
                  <a:pt x="0" y="56362"/>
                </a:moveTo>
                <a:lnTo>
                  <a:pt x="57912" y="56362"/>
                </a:lnTo>
                <a:lnTo>
                  <a:pt x="57912" y="0"/>
                </a:lnTo>
                <a:lnTo>
                  <a:pt x="0" y="0"/>
                </a:lnTo>
                <a:lnTo>
                  <a:pt x="0" y="56362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7335" y="3002306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10" h="105410">
                <a:moveTo>
                  <a:pt x="0" y="105129"/>
                </a:moveTo>
                <a:lnTo>
                  <a:pt x="105129" y="105129"/>
                </a:lnTo>
                <a:lnTo>
                  <a:pt x="105129" y="0"/>
                </a:lnTo>
                <a:lnTo>
                  <a:pt x="0" y="0"/>
                </a:lnTo>
                <a:lnTo>
                  <a:pt x="0" y="105129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3128" y="295353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155" y="0"/>
                </a:moveTo>
                <a:lnTo>
                  <a:pt x="0" y="0"/>
                </a:lnTo>
                <a:lnTo>
                  <a:pt x="0" y="105129"/>
                </a:lnTo>
                <a:lnTo>
                  <a:pt x="105155" y="105129"/>
                </a:lnTo>
                <a:lnTo>
                  <a:pt x="10515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3128" y="557783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8975"/>
                </a:moveTo>
                <a:lnTo>
                  <a:pt x="188950" y="188975"/>
                </a:lnTo>
                <a:lnTo>
                  <a:pt x="188950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2845" y="43484"/>
            <a:ext cx="132715" cy="134620"/>
          </a:xfrm>
          <a:custGeom>
            <a:avLst/>
            <a:gdLst/>
            <a:ahLst/>
            <a:cxnLst/>
            <a:rect l="l" t="t" r="r" b="b"/>
            <a:pathLst>
              <a:path w="132715" h="134620">
                <a:moveTo>
                  <a:pt x="0" y="134061"/>
                </a:moveTo>
                <a:lnTo>
                  <a:pt x="132562" y="134061"/>
                </a:lnTo>
                <a:lnTo>
                  <a:pt x="132562" y="0"/>
                </a:lnTo>
                <a:lnTo>
                  <a:pt x="0" y="0"/>
                </a:lnTo>
                <a:lnTo>
                  <a:pt x="0" y="134061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5631" y="1613942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18" y="0"/>
                </a:moveTo>
                <a:lnTo>
                  <a:pt x="0" y="0"/>
                </a:lnTo>
                <a:lnTo>
                  <a:pt x="0" y="80745"/>
                </a:lnTo>
                <a:lnTo>
                  <a:pt x="80718" y="80745"/>
                </a:lnTo>
                <a:lnTo>
                  <a:pt x="80718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2596" y="835178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45" y="0"/>
                </a:moveTo>
                <a:lnTo>
                  <a:pt x="0" y="0"/>
                </a:lnTo>
                <a:lnTo>
                  <a:pt x="0" y="80745"/>
                </a:lnTo>
                <a:lnTo>
                  <a:pt x="80745" y="80745"/>
                </a:lnTo>
                <a:lnTo>
                  <a:pt x="80745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507" y="2156460"/>
            <a:ext cx="120650" cy="120650"/>
          </a:xfrm>
          <a:custGeom>
            <a:avLst/>
            <a:gdLst/>
            <a:ahLst/>
            <a:cxnLst/>
            <a:rect l="l" t="t" r="r" b="b"/>
            <a:pathLst>
              <a:path w="120650" h="120650">
                <a:moveTo>
                  <a:pt x="120343" y="0"/>
                </a:moveTo>
                <a:lnTo>
                  <a:pt x="0" y="0"/>
                </a:lnTo>
                <a:lnTo>
                  <a:pt x="0" y="120395"/>
                </a:lnTo>
                <a:lnTo>
                  <a:pt x="120343" y="120395"/>
                </a:lnTo>
                <a:lnTo>
                  <a:pt x="120343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0672" y="515165"/>
            <a:ext cx="97790" cy="99060"/>
          </a:xfrm>
          <a:custGeom>
            <a:avLst/>
            <a:gdLst/>
            <a:ahLst/>
            <a:cxnLst/>
            <a:rect l="l" t="t" r="r" b="b"/>
            <a:pathLst>
              <a:path w="97789" h="99059">
                <a:moveTo>
                  <a:pt x="0" y="99006"/>
                </a:moveTo>
                <a:lnTo>
                  <a:pt x="97509" y="99006"/>
                </a:lnTo>
                <a:lnTo>
                  <a:pt x="97509" y="0"/>
                </a:lnTo>
                <a:lnTo>
                  <a:pt x="0" y="0"/>
                </a:lnTo>
                <a:lnTo>
                  <a:pt x="0" y="99006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4867" y="0"/>
            <a:ext cx="9525" cy="361315"/>
          </a:xfrm>
          <a:custGeom>
            <a:avLst/>
            <a:gdLst/>
            <a:ahLst/>
            <a:cxnLst/>
            <a:rect l="l" t="t" r="r" b="b"/>
            <a:pathLst>
              <a:path w="9525" h="361315">
                <a:moveTo>
                  <a:pt x="7246" y="0"/>
                </a:moveTo>
                <a:lnTo>
                  <a:pt x="1794" y="0"/>
                </a:lnTo>
                <a:lnTo>
                  <a:pt x="0" y="361188"/>
                </a:lnTo>
                <a:lnTo>
                  <a:pt x="9143" y="361188"/>
                </a:lnTo>
                <a:lnTo>
                  <a:pt x="7246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2040" y="29875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66"/>
                </a:lnTo>
                <a:lnTo>
                  <a:pt x="121920" y="121866"/>
                </a:lnTo>
                <a:lnTo>
                  <a:pt x="121920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6047" y="0"/>
            <a:ext cx="9525" cy="215265"/>
          </a:xfrm>
          <a:custGeom>
            <a:avLst/>
            <a:gdLst/>
            <a:ahLst/>
            <a:cxnLst/>
            <a:rect l="l" t="t" r="r" b="b"/>
            <a:pathLst>
              <a:path w="9525" h="215265">
                <a:moveTo>
                  <a:pt x="7422" y="0"/>
                </a:moveTo>
                <a:lnTo>
                  <a:pt x="1820" y="0"/>
                </a:lnTo>
                <a:lnTo>
                  <a:pt x="0" y="214884"/>
                </a:lnTo>
                <a:lnTo>
                  <a:pt x="9143" y="214884"/>
                </a:lnTo>
                <a:lnTo>
                  <a:pt x="7422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68490" y="1905812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20" h="132714">
                <a:moveTo>
                  <a:pt x="0" y="132537"/>
                </a:moveTo>
                <a:lnTo>
                  <a:pt x="134061" y="132537"/>
                </a:lnTo>
                <a:lnTo>
                  <a:pt x="134061" y="0"/>
                </a:lnTo>
                <a:lnTo>
                  <a:pt x="0" y="0"/>
                </a:lnTo>
                <a:lnTo>
                  <a:pt x="0" y="132537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0211" y="85343"/>
            <a:ext cx="9525" cy="1696720"/>
          </a:xfrm>
          <a:custGeom>
            <a:avLst/>
            <a:gdLst/>
            <a:ahLst/>
            <a:cxnLst/>
            <a:rect l="l" t="t" r="r" b="b"/>
            <a:pathLst>
              <a:path w="9525" h="1696720">
                <a:moveTo>
                  <a:pt x="4445" y="0"/>
                </a:moveTo>
                <a:lnTo>
                  <a:pt x="0" y="1696211"/>
                </a:lnTo>
                <a:lnTo>
                  <a:pt x="9144" y="1696211"/>
                </a:lnTo>
                <a:lnTo>
                  <a:pt x="4445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9936" y="4681753"/>
            <a:ext cx="189230" cy="189230"/>
          </a:xfrm>
          <a:custGeom>
            <a:avLst/>
            <a:gdLst/>
            <a:ahLst/>
            <a:cxnLst/>
            <a:rect l="l" t="t" r="r" b="b"/>
            <a:pathLst>
              <a:path w="189229" h="189229">
                <a:moveTo>
                  <a:pt x="0" y="188925"/>
                </a:moveTo>
                <a:lnTo>
                  <a:pt x="188950" y="188925"/>
                </a:lnTo>
                <a:lnTo>
                  <a:pt x="188950" y="0"/>
                </a:lnTo>
                <a:lnTo>
                  <a:pt x="0" y="0"/>
                </a:lnTo>
                <a:lnTo>
                  <a:pt x="0" y="18892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679" y="4167378"/>
            <a:ext cx="132715" cy="132715"/>
          </a:xfrm>
          <a:custGeom>
            <a:avLst/>
            <a:gdLst/>
            <a:ahLst/>
            <a:cxnLst/>
            <a:rect l="l" t="t" r="r" b="b"/>
            <a:pathLst>
              <a:path w="132715" h="132714">
                <a:moveTo>
                  <a:pt x="0" y="132588"/>
                </a:moveTo>
                <a:lnTo>
                  <a:pt x="132562" y="132588"/>
                </a:lnTo>
                <a:lnTo>
                  <a:pt x="132562" y="0"/>
                </a:lnTo>
                <a:lnTo>
                  <a:pt x="0" y="0"/>
                </a:lnTo>
                <a:lnTo>
                  <a:pt x="0" y="132588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825" y="3689603"/>
            <a:ext cx="81280" cy="79375"/>
          </a:xfrm>
          <a:custGeom>
            <a:avLst/>
            <a:gdLst/>
            <a:ahLst/>
            <a:cxnLst/>
            <a:rect l="l" t="t" r="r" b="b"/>
            <a:pathLst>
              <a:path w="81279" h="79375">
                <a:moveTo>
                  <a:pt x="0" y="79248"/>
                </a:moveTo>
                <a:lnTo>
                  <a:pt x="80745" y="79248"/>
                </a:lnTo>
                <a:lnTo>
                  <a:pt x="80745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ln w="3175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375" y="2401823"/>
            <a:ext cx="7620" cy="1012190"/>
          </a:xfrm>
          <a:custGeom>
            <a:avLst/>
            <a:gdLst/>
            <a:ahLst/>
            <a:cxnLst/>
            <a:rect l="l" t="t" r="r" b="b"/>
            <a:pathLst>
              <a:path w="7620" h="1012189">
                <a:moveTo>
                  <a:pt x="3708" y="0"/>
                </a:moveTo>
                <a:lnTo>
                  <a:pt x="0" y="1011936"/>
                </a:lnTo>
                <a:lnTo>
                  <a:pt x="7594" y="1011936"/>
                </a:lnTo>
                <a:lnTo>
                  <a:pt x="3708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2980" y="4325137"/>
            <a:ext cx="198120" cy="200025"/>
          </a:xfrm>
          <a:custGeom>
            <a:avLst/>
            <a:gdLst/>
            <a:ahLst/>
            <a:cxnLst/>
            <a:rect l="l" t="t" r="r" b="b"/>
            <a:pathLst>
              <a:path w="198119" h="200025">
                <a:moveTo>
                  <a:pt x="198094" y="0"/>
                </a:moveTo>
                <a:lnTo>
                  <a:pt x="0" y="0"/>
                </a:lnTo>
                <a:lnTo>
                  <a:pt x="0" y="199593"/>
                </a:lnTo>
                <a:lnTo>
                  <a:pt x="198094" y="199593"/>
                </a:lnTo>
                <a:lnTo>
                  <a:pt x="198094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0224" y="3685057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40" h="104139">
                <a:moveTo>
                  <a:pt x="103605" y="0"/>
                </a:moveTo>
                <a:lnTo>
                  <a:pt x="0" y="0"/>
                </a:lnTo>
                <a:lnTo>
                  <a:pt x="0" y="103606"/>
                </a:lnTo>
                <a:lnTo>
                  <a:pt x="103605" y="103606"/>
                </a:lnTo>
                <a:lnTo>
                  <a:pt x="10360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7467" y="1694688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444" y="0"/>
                </a:moveTo>
                <a:lnTo>
                  <a:pt x="0" y="1793748"/>
                </a:lnTo>
                <a:lnTo>
                  <a:pt x="9118" y="1793748"/>
                </a:lnTo>
                <a:lnTo>
                  <a:pt x="4444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201" y="21335"/>
            <a:ext cx="9525" cy="1689100"/>
          </a:xfrm>
          <a:custGeom>
            <a:avLst/>
            <a:gdLst/>
            <a:ahLst/>
            <a:cxnLst/>
            <a:rect l="l" t="t" r="r" b="b"/>
            <a:pathLst>
              <a:path w="9525" h="1689100">
                <a:moveTo>
                  <a:pt x="4673" y="0"/>
                </a:moveTo>
                <a:lnTo>
                  <a:pt x="0" y="1688591"/>
                </a:lnTo>
                <a:lnTo>
                  <a:pt x="9093" y="1688591"/>
                </a:lnTo>
                <a:lnTo>
                  <a:pt x="4673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39111" y="947954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19" h="58419">
                <a:moveTo>
                  <a:pt x="0" y="57885"/>
                </a:moveTo>
                <a:lnTo>
                  <a:pt x="57858" y="57885"/>
                </a:lnTo>
                <a:lnTo>
                  <a:pt x="57858" y="0"/>
                </a:lnTo>
                <a:lnTo>
                  <a:pt x="0" y="0"/>
                </a:lnTo>
                <a:lnTo>
                  <a:pt x="0" y="57885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3495" y="173736"/>
            <a:ext cx="7620" cy="692150"/>
          </a:xfrm>
          <a:custGeom>
            <a:avLst/>
            <a:gdLst/>
            <a:ahLst/>
            <a:cxnLst/>
            <a:rect l="l" t="t" r="r" b="b"/>
            <a:pathLst>
              <a:path w="7619" h="692150">
                <a:moveTo>
                  <a:pt x="3937" y="0"/>
                </a:moveTo>
                <a:lnTo>
                  <a:pt x="0" y="691896"/>
                </a:lnTo>
                <a:lnTo>
                  <a:pt x="7620" y="691896"/>
                </a:lnTo>
                <a:lnTo>
                  <a:pt x="3937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8619" y="4049267"/>
            <a:ext cx="198120" cy="200025"/>
          </a:xfrm>
          <a:custGeom>
            <a:avLst/>
            <a:gdLst/>
            <a:ahLst/>
            <a:cxnLst/>
            <a:rect l="l" t="t" r="r" b="b"/>
            <a:pathLst>
              <a:path w="198120" h="200025">
                <a:moveTo>
                  <a:pt x="198069" y="0"/>
                </a:moveTo>
                <a:lnTo>
                  <a:pt x="0" y="0"/>
                </a:lnTo>
                <a:lnTo>
                  <a:pt x="0" y="199643"/>
                </a:lnTo>
                <a:lnTo>
                  <a:pt x="198069" y="199643"/>
                </a:lnTo>
                <a:lnTo>
                  <a:pt x="1980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03107" y="2109216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699" y="0"/>
                </a:moveTo>
                <a:lnTo>
                  <a:pt x="0" y="1793747"/>
                </a:lnTo>
                <a:lnTo>
                  <a:pt x="9144" y="1793747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2051" y="1158266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121893" y="0"/>
                </a:moveTo>
                <a:lnTo>
                  <a:pt x="0" y="0"/>
                </a:lnTo>
                <a:lnTo>
                  <a:pt x="0" y="121893"/>
                </a:lnTo>
                <a:lnTo>
                  <a:pt x="121893" y="121893"/>
                </a:lnTo>
                <a:lnTo>
                  <a:pt x="121893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4988" y="1080516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199593" y="0"/>
                </a:moveTo>
                <a:lnTo>
                  <a:pt x="0" y="0"/>
                </a:lnTo>
                <a:lnTo>
                  <a:pt x="0" y="199644"/>
                </a:lnTo>
                <a:lnTo>
                  <a:pt x="199593" y="199644"/>
                </a:lnTo>
                <a:lnTo>
                  <a:pt x="199593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91000" y="0"/>
            <a:ext cx="7620" cy="934719"/>
          </a:xfrm>
          <a:custGeom>
            <a:avLst/>
            <a:gdLst/>
            <a:ahLst/>
            <a:cxnLst/>
            <a:rect l="l" t="t" r="r" b="b"/>
            <a:pathLst>
              <a:path w="7620" h="934719">
                <a:moveTo>
                  <a:pt x="5701" y="0"/>
                </a:moveTo>
                <a:lnTo>
                  <a:pt x="2050" y="0"/>
                </a:lnTo>
                <a:lnTo>
                  <a:pt x="0" y="934212"/>
                </a:lnTo>
                <a:lnTo>
                  <a:pt x="7620" y="934212"/>
                </a:lnTo>
                <a:lnTo>
                  <a:pt x="5701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96787" y="3704844"/>
            <a:ext cx="6985" cy="1438910"/>
          </a:xfrm>
          <a:custGeom>
            <a:avLst/>
            <a:gdLst/>
            <a:ahLst/>
            <a:cxnLst/>
            <a:rect l="l" t="t" r="r" b="b"/>
            <a:pathLst>
              <a:path w="6985" h="1438910">
                <a:moveTo>
                  <a:pt x="3123" y="0"/>
                </a:moveTo>
                <a:lnTo>
                  <a:pt x="0" y="1438654"/>
                </a:lnTo>
                <a:lnTo>
                  <a:pt x="6463" y="1438654"/>
                </a:lnTo>
                <a:lnTo>
                  <a:pt x="3123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02051" y="4251986"/>
            <a:ext cx="120650" cy="121920"/>
          </a:xfrm>
          <a:custGeom>
            <a:avLst/>
            <a:gdLst/>
            <a:ahLst/>
            <a:cxnLst/>
            <a:rect l="l" t="t" r="r" b="b"/>
            <a:pathLst>
              <a:path w="120650" h="121920">
                <a:moveTo>
                  <a:pt x="120395" y="0"/>
                </a:moveTo>
                <a:lnTo>
                  <a:pt x="0" y="0"/>
                </a:lnTo>
                <a:lnTo>
                  <a:pt x="0" y="121867"/>
                </a:lnTo>
                <a:lnTo>
                  <a:pt x="120395" y="121867"/>
                </a:lnTo>
                <a:lnTo>
                  <a:pt x="120395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66060" y="3613403"/>
            <a:ext cx="7620" cy="553720"/>
          </a:xfrm>
          <a:custGeom>
            <a:avLst/>
            <a:gdLst/>
            <a:ahLst/>
            <a:cxnLst/>
            <a:rect l="l" t="t" r="r" b="b"/>
            <a:pathLst>
              <a:path w="7619" h="553720">
                <a:moveTo>
                  <a:pt x="3937" y="0"/>
                </a:moveTo>
                <a:lnTo>
                  <a:pt x="0" y="553212"/>
                </a:lnTo>
                <a:lnTo>
                  <a:pt x="7619" y="553212"/>
                </a:lnTo>
                <a:lnTo>
                  <a:pt x="3937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39740" y="4517161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2" y="0"/>
                </a:moveTo>
                <a:lnTo>
                  <a:pt x="0" y="0"/>
                </a:lnTo>
                <a:lnTo>
                  <a:pt x="0" y="103606"/>
                </a:lnTo>
                <a:lnTo>
                  <a:pt x="103632" y="103606"/>
                </a:lnTo>
                <a:lnTo>
                  <a:pt x="10363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3635" y="3378734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80745" y="0"/>
                </a:moveTo>
                <a:lnTo>
                  <a:pt x="0" y="0"/>
                </a:lnTo>
                <a:lnTo>
                  <a:pt x="0" y="80745"/>
                </a:lnTo>
                <a:lnTo>
                  <a:pt x="80745" y="80745"/>
                </a:lnTo>
                <a:lnTo>
                  <a:pt x="80745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972180" y="1123950"/>
            <a:ext cx="31997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ROI</a:t>
            </a:r>
            <a:r>
              <a:rPr spc="-85" dirty="0"/>
              <a:t> </a:t>
            </a:r>
            <a:r>
              <a:rPr spc="-10" dirty="0"/>
              <a:t>INCOME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05255" y="2495550"/>
            <a:ext cx="633603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0"/>
              </a:spcBef>
            </a:pPr>
            <a:r>
              <a:rPr sz="5400" spc="-325" dirty="0">
                <a:solidFill>
                  <a:srgbClr val="FF9973"/>
                </a:solidFill>
                <a:latin typeface="Arial"/>
                <a:cs typeface="Arial"/>
              </a:rPr>
              <a:t>1% </a:t>
            </a:r>
            <a:r>
              <a:rPr sz="5400" spc="-95" dirty="0">
                <a:solidFill>
                  <a:srgbClr val="FF9973"/>
                </a:solidFill>
                <a:latin typeface="Arial"/>
                <a:cs typeface="Arial"/>
              </a:rPr>
              <a:t>of </a:t>
            </a:r>
            <a:r>
              <a:rPr sz="5400" spc="-245" dirty="0">
                <a:solidFill>
                  <a:srgbClr val="FF9973"/>
                </a:solidFill>
                <a:latin typeface="Arial"/>
                <a:cs typeface="Arial"/>
              </a:rPr>
              <a:t>Joining </a:t>
            </a:r>
            <a:r>
              <a:rPr sz="5400" spc="-395" dirty="0">
                <a:solidFill>
                  <a:srgbClr val="FF9973"/>
                </a:solidFill>
                <a:latin typeface="Arial"/>
                <a:cs typeface="Arial"/>
              </a:rPr>
              <a:t>Amount  </a:t>
            </a:r>
            <a:r>
              <a:rPr sz="5400" spc="-65" dirty="0">
                <a:solidFill>
                  <a:srgbClr val="FF9973"/>
                </a:solidFill>
                <a:latin typeface="Arial"/>
                <a:cs typeface="Arial"/>
              </a:rPr>
              <a:t>for </a:t>
            </a:r>
            <a:r>
              <a:rPr sz="5400" spc="-475" dirty="0">
                <a:solidFill>
                  <a:srgbClr val="FF9973"/>
                </a:solidFill>
                <a:latin typeface="Arial"/>
                <a:cs typeface="Arial"/>
              </a:rPr>
              <a:t>300 </a:t>
            </a:r>
            <a:r>
              <a:rPr sz="5400" spc="-570" dirty="0">
                <a:solidFill>
                  <a:srgbClr val="FF9973"/>
                </a:solidFill>
                <a:latin typeface="Arial"/>
                <a:cs typeface="Arial"/>
              </a:rPr>
              <a:t>Days </a:t>
            </a:r>
            <a:r>
              <a:rPr sz="5400" spc="-100" dirty="0">
                <a:solidFill>
                  <a:srgbClr val="FF9973"/>
                </a:solidFill>
                <a:latin typeface="Arial"/>
                <a:cs typeface="Arial"/>
              </a:rPr>
              <a:t>in </a:t>
            </a:r>
            <a:r>
              <a:rPr sz="5400" spc="-600" dirty="0">
                <a:solidFill>
                  <a:srgbClr val="FF9973"/>
                </a:solidFill>
                <a:latin typeface="Arial"/>
                <a:cs typeface="Arial"/>
              </a:rPr>
              <a:t>An</a:t>
            </a:r>
            <a:r>
              <a:rPr sz="5400" spc="-280" dirty="0">
                <a:solidFill>
                  <a:srgbClr val="FF9973"/>
                </a:solidFill>
                <a:latin typeface="Arial"/>
                <a:cs typeface="Arial"/>
              </a:rPr>
              <a:t> </a:t>
            </a:r>
            <a:r>
              <a:rPr sz="5400" spc="-480" dirty="0">
                <a:solidFill>
                  <a:srgbClr val="FF9973"/>
                </a:solidFill>
                <a:latin typeface="Arial"/>
                <a:cs typeface="Arial"/>
              </a:rPr>
              <a:t>Year</a:t>
            </a:r>
            <a:endParaRPr sz="5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34556" y="0"/>
            <a:ext cx="2316479" cy="194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088" y="220979"/>
            <a:ext cx="1269492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6600" y="4781550"/>
            <a:ext cx="218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"/>
            <a:ext cx="9096375" cy="5143500"/>
            <a:chOff x="0" y="25"/>
            <a:chExt cx="9096375" cy="5143500"/>
          </a:xfrm>
        </p:grpSpPr>
        <p:sp>
          <p:nvSpPr>
            <p:cNvPr id="3" name="object 3"/>
            <p:cNvSpPr/>
            <p:nvPr/>
          </p:nvSpPr>
          <p:spPr>
            <a:xfrm>
              <a:off x="0" y="25"/>
              <a:ext cx="9096374" cy="51434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86911"/>
              <a:ext cx="4038600" cy="1656714"/>
            </a:xfrm>
            <a:custGeom>
              <a:avLst/>
              <a:gdLst/>
              <a:ahLst/>
              <a:cxnLst/>
              <a:rect l="l" t="t" r="r" b="b"/>
              <a:pathLst>
                <a:path w="4038600" h="1656714">
                  <a:moveTo>
                    <a:pt x="4038600" y="0"/>
                  </a:moveTo>
                  <a:lnTo>
                    <a:pt x="0" y="0"/>
                  </a:lnTo>
                  <a:lnTo>
                    <a:pt x="0" y="1656587"/>
                  </a:lnTo>
                  <a:lnTo>
                    <a:pt x="4038600" y="1656587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38600" y="4219955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923544" y="0"/>
                  </a:moveTo>
                  <a:lnTo>
                    <a:pt x="0" y="0"/>
                  </a:lnTo>
                  <a:lnTo>
                    <a:pt x="0" y="923543"/>
                  </a:lnTo>
                  <a:lnTo>
                    <a:pt x="923544" y="923543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E89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3368"/>
              <a:ext cx="923925" cy="923925"/>
            </a:xfrm>
            <a:custGeom>
              <a:avLst/>
              <a:gdLst/>
              <a:ahLst/>
              <a:cxnLst/>
              <a:rect l="l" t="t" r="r" b="b"/>
              <a:pathLst>
                <a:path w="923925" h="923925">
                  <a:moveTo>
                    <a:pt x="923544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23544" y="923544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3544" y="2139696"/>
              <a:ext cx="428625" cy="428625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428244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428244" y="428244"/>
                  </a:lnTo>
                  <a:lnTo>
                    <a:pt x="428244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422" y="2489"/>
            <a:ext cx="3605378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C000"/>
                </a:solidFill>
                <a:latin typeface="Carlito"/>
                <a:cs typeface="Carlito"/>
              </a:rPr>
              <a:t>REFER</a:t>
            </a:r>
            <a:r>
              <a:rPr sz="4800" b="1" spc="-15" dirty="0">
                <a:solidFill>
                  <a:srgbClr val="FFC000"/>
                </a:solidFill>
                <a:latin typeface="Carlito"/>
                <a:cs typeface="Carlito"/>
              </a:rPr>
              <a:t>R</a:t>
            </a:r>
            <a:r>
              <a:rPr sz="4800" b="1" dirty="0">
                <a:solidFill>
                  <a:srgbClr val="FFC000"/>
                </a:solidFill>
                <a:latin typeface="Carlito"/>
                <a:cs typeface="Carlito"/>
              </a:rPr>
              <a:t>AL  </a:t>
            </a:r>
            <a:r>
              <a:rPr sz="4800" b="1" spc="-10" dirty="0">
                <a:solidFill>
                  <a:srgbClr val="FFC000"/>
                </a:solidFill>
                <a:latin typeface="Carlito"/>
                <a:cs typeface="Carlito"/>
              </a:rPr>
              <a:t>INCOME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0" y="2571750"/>
            <a:ext cx="4038600" cy="255198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73100" marR="830580">
              <a:lnSpc>
                <a:spcPct val="100000"/>
              </a:lnSpc>
              <a:spcBef>
                <a:spcPts val="1060"/>
              </a:spcBef>
            </a:pPr>
            <a:r>
              <a:rPr sz="3200" b="1" spc="-220" dirty="0">
                <a:solidFill>
                  <a:srgbClr val="FFC000"/>
                </a:solidFill>
                <a:latin typeface="Arial"/>
                <a:cs typeface="Arial"/>
              </a:rPr>
              <a:t>10%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REFERRAL 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INCOME</a:t>
            </a:r>
            <a:endParaRPr sz="3200">
              <a:latin typeface="Carlito"/>
              <a:cs typeface="Carlito"/>
            </a:endParaRPr>
          </a:p>
          <a:p>
            <a:pPr marL="673100" marR="1848485">
              <a:lnSpc>
                <a:spcPct val="100000"/>
              </a:lnSpc>
              <a:spcBef>
                <a:spcPts val="560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UNLIMITED DIRECT  UNLIMITED</a:t>
            </a:r>
            <a:r>
              <a:rPr sz="14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INCOME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3943" y="1752600"/>
            <a:ext cx="3601720" cy="2996565"/>
            <a:chOff x="313943" y="1752600"/>
            <a:chExt cx="3601720" cy="2996565"/>
          </a:xfrm>
        </p:grpSpPr>
        <p:sp>
          <p:nvSpPr>
            <p:cNvPr id="11" name="object 11"/>
            <p:cNvSpPr/>
            <p:nvPr/>
          </p:nvSpPr>
          <p:spPr>
            <a:xfrm>
              <a:off x="313943" y="1752600"/>
              <a:ext cx="1682495" cy="923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45664" y="4319016"/>
              <a:ext cx="1269491" cy="4297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www.incomesathi.com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175" y="285750"/>
            <a:ext cx="28263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LEVEL</a:t>
            </a:r>
            <a:r>
              <a:rPr sz="3600" spc="-80" dirty="0"/>
              <a:t> </a:t>
            </a:r>
            <a:r>
              <a:rPr sz="3600" spc="-5" dirty="0"/>
              <a:t>INCOME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429759" y="285749"/>
            <a:ext cx="4382135" cy="4936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Note: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getting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20th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generation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income you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have</a:t>
            </a:r>
            <a:r>
              <a:rPr sz="15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minimum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10</a:t>
            </a:r>
            <a:r>
              <a:rPr sz="15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Directs.</a:t>
            </a:r>
            <a:endParaRPr sz="1500">
              <a:latin typeface="Carlito"/>
              <a:cs typeface="Carlito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income slab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will be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 based on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number</a:t>
            </a:r>
            <a:r>
              <a:rPr sz="15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referrals.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joining or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1500" spc="-25" dirty="0">
                <a:solidFill>
                  <a:srgbClr val="FFFFFF"/>
                </a:solidFill>
                <a:latin typeface="Carlito"/>
                <a:cs typeface="Carlito"/>
              </a:rPr>
              <a:t>referral’s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3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income will</a:t>
            </a:r>
            <a:r>
              <a:rPr sz="150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</a:t>
            </a:r>
            <a:endParaRPr sz="1500">
              <a:latin typeface="Carlito"/>
              <a:cs typeface="Carlito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3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referrals;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6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downline income will</a:t>
            </a:r>
            <a:r>
              <a:rPr sz="15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</a:t>
            </a:r>
            <a:endParaRPr sz="1500">
              <a:latin typeface="Carlito"/>
              <a:cs typeface="Carlito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5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referrals;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10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downline income</a:t>
            </a:r>
            <a:r>
              <a:rPr sz="15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will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</a:t>
            </a:r>
            <a:endParaRPr sz="1500">
              <a:latin typeface="Carlito"/>
              <a:cs typeface="Carlito"/>
            </a:endParaRPr>
          </a:p>
          <a:p>
            <a:pPr marL="151130" indent="-139065">
              <a:lnSpc>
                <a:spcPct val="100000"/>
              </a:lnSpc>
              <a:spcBef>
                <a:spcPts val="5"/>
              </a:spcBef>
              <a:buChar char="•"/>
              <a:tabLst>
                <a:tab pos="151765" algn="l"/>
              </a:tabLst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7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direct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referrals;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15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downline income</a:t>
            </a:r>
            <a:r>
              <a:rPr sz="15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will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be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</a:t>
            </a:r>
            <a:endParaRPr sz="1500">
              <a:latin typeface="Carlito"/>
              <a:cs typeface="Carlito"/>
            </a:endParaRPr>
          </a:p>
          <a:p>
            <a:pPr marL="151130" indent="-139065">
              <a:lnSpc>
                <a:spcPct val="100000"/>
              </a:lnSpc>
              <a:buChar char="•"/>
              <a:tabLst>
                <a:tab pos="151765" algn="l"/>
              </a:tabLst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10 direct </a:t>
            </a:r>
            <a:r>
              <a:rPr sz="1500" spc="-15" dirty="0">
                <a:solidFill>
                  <a:srgbClr val="FFFFFF"/>
                </a:solidFill>
                <a:latin typeface="Carlito"/>
                <a:cs typeface="Carlito"/>
              </a:rPr>
              <a:t>referrals; </a:t>
            </a: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20 </a:t>
            </a:r>
            <a:r>
              <a:rPr sz="15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downline</a:t>
            </a:r>
            <a:r>
              <a:rPr sz="15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income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rlito"/>
                <a:cs typeface="Carlito"/>
              </a:rPr>
              <a:t>will be </a:t>
            </a:r>
            <a:r>
              <a:rPr sz="1500" spc="-5" dirty="0">
                <a:solidFill>
                  <a:srgbClr val="FFFFFF"/>
                </a:solidFill>
                <a:latin typeface="Carlito"/>
                <a:cs typeface="Carlito"/>
              </a:rPr>
              <a:t>opened</a:t>
            </a:r>
            <a:endParaRPr sz="15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1000" y="1"/>
            <a:ext cx="8310372" cy="5143371"/>
            <a:chOff x="390143" y="-182752"/>
            <a:chExt cx="8310372" cy="5143371"/>
          </a:xfrm>
        </p:grpSpPr>
        <p:sp>
          <p:nvSpPr>
            <p:cNvPr id="6" name="object 6"/>
            <p:cNvSpPr/>
            <p:nvPr/>
          </p:nvSpPr>
          <p:spPr>
            <a:xfrm>
              <a:off x="390143" y="1110995"/>
              <a:ext cx="3540252" cy="3849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8015" y="-182752"/>
              <a:ext cx="952500" cy="285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>
          <a:xfrm>
            <a:off x="3108960" y="1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68221" y="3412235"/>
            <a:ext cx="107511" cy="108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06387" y="3610355"/>
            <a:ext cx="6915150" cy="1533525"/>
            <a:chOff x="1206387" y="3610355"/>
            <a:chExt cx="6915150" cy="1533525"/>
          </a:xfrm>
        </p:grpSpPr>
        <p:sp>
          <p:nvSpPr>
            <p:cNvPr id="4" name="object 4"/>
            <p:cNvSpPr/>
            <p:nvPr/>
          </p:nvSpPr>
          <p:spPr>
            <a:xfrm>
              <a:off x="1206387" y="3610355"/>
              <a:ext cx="6915150" cy="1533525"/>
            </a:xfrm>
            <a:custGeom>
              <a:avLst/>
              <a:gdLst/>
              <a:ahLst/>
              <a:cxnLst/>
              <a:rect l="l" t="t" r="r" b="b"/>
              <a:pathLst>
                <a:path w="6915150" h="1533525">
                  <a:moveTo>
                    <a:pt x="532115" y="677113"/>
                  </a:moveTo>
                  <a:lnTo>
                    <a:pt x="0" y="1533142"/>
                  </a:lnTo>
                  <a:lnTo>
                    <a:pt x="11840" y="1533142"/>
                  </a:lnTo>
                  <a:lnTo>
                    <a:pt x="533893" y="693483"/>
                  </a:lnTo>
                  <a:lnTo>
                    <a:pt x="546945" y="693483"/>
                  </a:lnTo>
                  <a:lnTo>
                    <a:pt x="532115" y="677113"/>
                  </a:lnTo>
                  <a:close/>
                </a:path>
                <a:path w="6915150" h="1533525">
                  <a:moveTo>
                    <a:pt x="6431577" y="401116"/>
                  </a:moveTo>
                  <a:lnTo>
                    <a:pt x="6420978" y="401116"/>
                  </a:lnTo>
                  <a:lnTo>
                    <a:pt x="6904461" y="1533142"/>
                  </a:lnTo>
                  <a:lnTo>
                    <a:pt x="6914841" y="1533142"/>
                  </a:lnTo>
                  <a:lnTo>
                    <a:pt x="6431577" y="401116"/>
                  </a:lnTo>
                  <a:close/>
                </a:path>
                <a:path w="6915150" h="1533525">
                  <a:moveTo>
                    <a:pt x="5180850" y="1245539"/>
                  </a:moveTo>
                  <a:lnTo>
                    <a:pt x="5146787" y="1245539"/>
                  </a:lnTo>
                  <a:lnTo>
                    <a:pt x="5536423" y="1361147"/>
                  </a:lnTo>
                  <a:lnTo>
                    <a:pt x="5543624" y="1349032"/>
                  </a:lnTo>
                  <a:lnTo>
                    <a:pt x="5532105" y="1349032"/>
                  </a:lnTo>
                  <a:lnTo>
                    <a:pt x="5180850" y="1245539"/>
                  </a:lnTo>
                  <a:close/>
                </a:path>
                <a:path w="6915150" h="1533525">
                  <a:moveTo>
                    <a:pt x="6426058" y="388188"/>
                  </a:moveTo>
                  <a:lnTo>
                    <a:pt x="5972668" y="610717"/>
                  </a:lnTo>
                  <a:lnTo>
                    <a:pt x="5970890" y="611543"/>
                  </a:lnTo>
                  <a:lnTo>
                    <a:pt x="5532105" y="1349032"/>
                  </a:lnTo>
                  <a:lnTo>
                    <a:pt x="5543624" y="1349032"/>
                  </a:lnTo>
                  <a:lnTo>
                    <a:pt x="5977875" y="618451"/>
                  </a:lnTo>
                  <a:lnTo>
                    <a:pt x="6420978" y="401116"/>
                  </a:lnTo>
                  <a:lnTo>
                    <a:pt x="6431577" y="401116"/>
                  </a:lnTo>
                  <a:lnTo>
                    <a:pt x="6426058" y="388188"/>
                  </a:lnTo>
                  <a:close/>
                </a:path>
                <a:path w="6915150" h="1533525">
                  <a:moveTo>
                    <a:pt x="3170873" y="14732"/>
                  </a:moveTo>
                  <a:lnTo>
                    <a:pt x="3157205" y="14732"/>
                  </a:lnTo>
                  <a:lnTo>
                    <a:pt x="3955400" y="874661"/>
                  </a:lnTo>
                  <a:lnTo>
                    <a:pt x="4528678" y="1343012"/>
                  </a:lnTo>
                  <a:lnTo>
                    <a:pt x="4594234" y="1332674"/>
                  </a:lnTo>
                  <a:lnTo>
                    <a:pt x="4532107" y="1332674"/>
                  </a:lnTo>
                  <a:lnTo>
                    <a:pt x="3961496" y="866863"/>
                  </a:lnTo>
                  <a:lnTo>
                    <a:pt x="3170873" y="14732"/>
                  </a:lnTo>
                  <a:close/>
                </a:path>
                <a:path w="6915150" h="1533525">
                  <a:moveTo>
                    <a:pt x="5146787" y="1235202"/>
                  </a:moveTo>
                  <a:lnTo>
                    <a:pt x="4532107" y="1332674"/>
                  </a:lnTo>
                  <a:lnTo>
                    <a:pt x="4594234" y="1332674"/>
                  </a:lnTo>
                  <a:lnTo>
                    <a:pt x="5146787" y="1245539"/>
                  </a:lnTo>
                  <a:lnTo>
                    <a:pt x="5180850" y="1245539"/>
                  </a:lnTo>
                  <a:lnTo>
                    <a:pt x="5148565" y="1236027"/>
                  </a:lnTo>
                  <a:lnTo>
                    <a:pt x="5146787" y="1235202"/>
                  </a:lnTo>
                  <a:close/>
                </a:path>
                <a:path w="6915150" h="1533525">
                  <a:moveTo>
                    <a:pt x="546945" y="693483"/>
                  </a:moveTo>
                  <a:lnTo>
                    <a:pt x="533893" y="693483"/>
                  </a:lnTo>
                  <a:lnTo>
                    <a:pt x="961375" y="1165313"/>
                  </a:lnTo>
                  <a:lnTo>
                    <a:pt x="1341613" y="1262786"/>
                  </a:lnTo>
                  <a:lnTo>
                    <a:pt x="1343264" y="1263675"/>
                  </a:lnTo>
                  <a:lnTo>
                    <a:pt x="1374423" y="1253274"/>
                  </a:lnTo>
                  <a:lnTo>
                    <a:pt x="1342502" y="1253274"/>
                  </a:lnTo>
                  <a:lnTo>
                    <a:pt x="966582" y="1156690"/>
                  </a:lnTo>
                  <a:lnTo>
                    <a:pt x="546945" y="693483"/>
                  </a:lnTo>
                  <a:close/>
                </a:path>
                <a:path w="6915150" h="1533525">
                  <a:moveTo>
                    <a:pt x="3157205" y="0"/>
                  </a:moveTo>
                  <a:lnTo>
                    <a:pt x="2291573" y="936752"/>
                  </a:lnTo>
                  <a:lnTo>
                    <a:pt x="1342502" y="1253274"/>
                  </a:lnTo>
                  <a:lnTo>
                    <a:pt x="1374423" y="1253274"/>
                  </a:lnTo>
                  <a:lnTo>
                    <a:pt x="2296780" y="945375"/>
                  </a:lnTo>
                  <a:lnTo>
                    <a:pt x="3157205" y="14732"/>
                  </a:lnTo>
                  <a:lnTo>
                    <a:pt x="3170873" y="14732"/>
                  </a:lnTo>
                  <a:lnTo>
                    <a:pt x="3157205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367" y="3663822"/>
              <a:ext cx="6781165" cy="1480185"/>
            </a:xfrm>
            <a:custGeom>
              <a:avLst/>
              <a:gdLst/>
              <a:ahLst/>
              <a:cxnLst/>
              <a:rect l="l" t="t" r="r" b="b"/>
              <a:pathLst>
                <a:path w="6781165" h="1480185">
                  <a:moveTo>
                    <a:pt x="1682796" y="59435"/>
                  </a:moveTo>
                  <a:lnTo>
                    <a:pt x="1195751" y="918311"/>
                  </a:lnTo>
                  <a:lnTo>
                    <a:pt x="438831" y="1098486"/>
                  </a:lnTo>
                  <a:lnTo>
                    <a:pt x="437180" y="1098486"/>
                  </a:lnTo>
                  <a:lnTo>
                    <a:pt x="0" y="1479675"/>
                  </a:lnTo>
                  <a:lnTo>
                    <a:pt x="14861" y="1479675"/>
                  </a:lnTo>
                  <a:lnTo>
                    <a:pt x="442387" y="1107109"/>
                  </a:lnTo>
                  <a:lnTo>
                    <a:pt x="1200069" y="926934"/>
                  </a:lnTo>
                  <a:lnTo>
                    <a:pt x="1201720" y="926934"/>
                  </a:lnTo>
                  <a:lnTo>
                    <a:pt x="1684447" y="76707"/>
                  </a:lnTo>
                  <a:lnTo>
                    <a:pt x="1697724" y="76707"/>
                  </a:lnTo>
                  <a:lnTo>
                    <a:pt x="1682796" y="59435"/>
                  </a:lnTo>
                  <a:close/>
                </a:path>
                <a:path w="6781165" h="1480185">
                  <a:moveTo>
                    <a:pt x="5408858" y="381927"/>
                  </a:moveTo>
                  <a:lnTo>
                    <a:pt x="5389418" y="381927"/>
                  </a:lnTo>
                  <a:lnTo>
                    <a:pt x="6276386" y="917422"/>
                  </a:lnTo>
                  <a:lnTo>
                    <a:pt x="6767126" y="1479675"/>
                  </a:lnTo>
                  <a:lnTo>
                    <a:pt x="6780726" y="1479675"/>
                  </a:lnTo>
                  <a:lnTo>
                    <a:pt x="6283244" y="910501"/>
                  </a:lnTo>
                  <a:lnTo>
                    <a:pt x="5408858" y="381927"/>
                  </a:lnTo>
                  <a:close/>
                </a:path>
                <a:path w="6781165" h="1480185">
                  <a:moveTo>
                    <a:pt x="1697724" y="76707"/>
                  </a:moveTo>
                  <a:lnTo>
                    <a:pt x="1684447" y="76707"/>
                  </a:lnTo>
                  <a:lnTo>
                    <a:pt x="2692192" y="1242466"/>
                  </a:lnTo>
                  <a:lnTo>
                    <a:pt x="2696510" y="1247673"/>
                  </a:lnTo>
                  <a:lnTo>
                    <a:pt x="2707229" y="1231315"/>
                  </a:lnTo>
                  <a:lnTo>
                    <a:pt x="2695621" y="1231315"/>
                  </a:lnTo>
                  <a:lnTo>
                    <a:pt x="1697724" y="76707"/>
                  </a:lnTo>
                  <a:close/>
                </a:path>
                <a:path w="6781165" h="1480185">
                  <a:moveTo>
                    <a:pt x="4431711" y="0"/>
                  </a:moveTo>
                  <a:lnTo>
                    <a:pt x="3811951" y="406907"/>
                  </a:lnTo>
                  <a:lnTo>
                    <a:pt x="3062778" y="671677"/>
                  </a:lnTo>
                  <a:lnTo>
                    <a:pt x="2695621" y="1231315"/>
                  </a:lnTo>
                  <a:lnTo>
                    <a:pt x="2707229" y="1231315"/>
                  </a:lnTo>
                  <a:lnTo>
                    <a:pt x="3068874" y="679411"/>
                  </a:lnTo>
                  <a:lnTo>
                    <a:pt x="3815380" y="416420"/>
                  </a:lnTo>
                  <a:lnTo>
                    <a:pt x="4429171" y="12826"/>
                  </a:lnTo>
                  <a:lnTo>
                    <a:pt x="4440770" y="12826"/>
                  </a:lnTo>
                  <a:lnTo>
                    <a:pt x="4431711" y="0"/>
                  </a:lnTo>
                  <a:close/>
                </a:path>
                <a:path w="6781165" h="1480185">
                  <a:moveTo>
                    <a:pt x="4440770" y="12826"/>
                  </a:moveTo>
                  <a:lnTo>
                    <a:pt x="4429171" y="12826"/>
                  </a:lnTo>
                  <a:lnTo>
                    <a:pt x="4848906" y="607821"/>
                  </a:lnTo>
                  <a:lnTo>
                    <a:pt x="4851446" y="611314"/>
                  </a:lnTo>
                  <a:lnTo>
                    <a:pt x="4879831" y="599211"/>
                  </a:lnTo>
                  <a:lnTo>
                    <a:pt x="4854875" y="599211"/>
                  </a:lnTo>
                  <a:lnTo>
                    <a:pt x="4440770" y="12826"/>
                  </a:lnTo>
                  <a:close/>
                </a:path>
                <a:path w="6781165" h="1480185">
                  <a:moveTo>
                    <a:pt x="5390307" y="370713"/>
                  </a:moveTo>
                  <a:lnTo>
                    <a:pt x="4854875" y="599211"/>
                  </a:lnTo>
                  <a:lnTo>
                    <a:pt x="4879831" y="599211"/>
                  </a:lnTo>
                  <a:lnTo>
                    <a:pt x="5389418" y="381927"/>
                  </a:lnTo>
                  <a:lnTo>
                    <a:pt x="5408858" y="381927"/>
                  </a:lnTo>
                  <a:lnTo>
                    <a:pt x="5390307" y="370713"/>
                  </a:lnTo>
                  <a:close/>
                </a:path>
              </a:pathLst>
            </a:custGeom>
            <a:solidFill>
              <a:srgbClr val="FFD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6431" y="4253547"/>
              <a:ext cx="107316" cy="106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18715" y="4718303"/>
              <a:ext cx="106324" cy="108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2408" y="4812855"/>
              <a:ext cx="108077" cy="1081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4047" y="4535423"/>
              <a:ext cx="107189" cy="106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3040" y="3685031"/>
              <a:ext cx="106003" cy="1082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4798" y="4834191"/>
              <a:ext cx="107705" cy="1081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9559" y="4284027"/>
              <a:ext cx="106324" cy="1081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3481" y="4020375"/>
              <a:ext cx="107511" cy="1081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5664070" y="3619500"/>
            <a:ext cx="107316" cy="108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9733" y="4204715"/>
            <a:ext cx="107578" cy="1082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10698" y="4523295"/>
            <a:ext cx="107777" cy="1081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2135" y="3992879"/>
            <a:ext cx="106197" cy="108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0887" y="4712271"/>
            <a:ext cx="107620" cy="106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7390" y="4495800"/>
            <a:ext cx="107245" cy="1081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4662" y="3601339"/>
            <a:ext cx="108672" cy="1079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20640" y="4425759"/>
            <a:ext cx="108204" cy="1096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7567" y="4895151"/>
            <a:ext cx="109728" cy="1081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1396" y="4796091"/>
            <a:ext cx="107692" cy="1080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4994" y="4901247"/>
            <a:ext cx="105822" cy="1080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23673" y="4171251"/>
            <a:ext cx="107705" cy="10807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598149" y="3461130"/>
            <a:ext cx="6353810" cy="1682750"/>
            <a:chOff x="1598149" y="3461130"/>
            <a:chExt cx="6353810" cy="1682750"/>
          </a:xfrm>
        </p:grpSpPr>
        <p:sp>
          <p:nvSpPr>
            <p:cNvPr id="27" name="object 27"/>
            <p:cNvSpPr/>
            <p:nvPr/>
          </p:nvSpPr>
          <p:spPr>
            <a:xfrm>
              <a:off x="7582858" y="3950207"/>
              <a:ext cx="107118" cy="10814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98149" y="3461130"/>
              <a:ext cx="6353810" cy="1682750"/>
            </a:xfrm>
            <a:custGeom>
              <a:avLst/>
              <a:gdLst/>
              <a:ahLst/>
              <a:cxnLst/>
              <a:rect l="l" t="t" r="r" b="b"/>
              <a:pathLst>
                <a:path w="6353809" h="1682750">
                  <a:moveTo>
                    <a:pt x="653179" y="423125"/>
                  </a:moveTo>
                  <a:lnTo>
                    <a:pt x="317899" y="1592677"/>
                  </a:lnTo>
                  <a:lnTo>
                    <a:pt x="0" y="1682367"/>
                  </a:lnTo>
                  <a:lnTo>
                    <a:pt x="35626" y="1682367"/>
                  </a:lnTo>
                  <a:lnTo>
                    <a:pt x="325646" y="1600474"/>
                  </a:lnTo>
                  <a:lnTo>
                    <a:pt x="659148" y="436867"/>
                  </a:lnTo>
                  <a:lnTo>
                    <a:pt x="679276" y="436867"/>
                  </a:lnTo>
                  <a:lnTo>
                    <a:pt x="653179" y="423125"/>
                  </a:lnTo>
                  <a:close/>
                </a:path>
                <a:path w="6353809" h="1682750">
                  <a:moveTo>
                    <a:pt x="5506269" y="361950"/>
                  </a:moveTo>
                  <a:lnTo>
                    <a:pt x="5496197" y="361950"/>
                  </a:lnTo>
                  <a:lnTo>
                    <a:pt x="5744355" y="1324622"/>
                  </a:lnTo>
                  <a:lnTo>
                    <a:pt x="5744355" y="1326400"/>
                  </a:lnTo>
                  <a:lnTo>
                    <a:pt x="6334429" y="1682367"/>
                  </a:lnTo>
                  <a:lnTo>
                    <a:pt x="6353624" y="1682367"/>
                  </a:lnTo>
                  <a:lnTo>
                    <a:pt x="5752991" y="1320317"/>
                  </a:lnTo>
                  <a:lnTo>
                    <a:pt x="5506269" y="361950"/>
                  </a:lnTo>
                  <a:close/>
                </a:path>
                <a:path w="6353809" h="1682750">
                  <a:moveTo>
                    <a:pt x="3335864" y="14605"/>
                  </a:moveTo>
                  <a:lnTo>
                    <a:pt x="3323354" y="14605"/>
                  </a:lnTo>
                  <a:lnTo>
                    <a:pt x="3975753" y="833386"/>
                  </a:lnTo>
                  <a:lnTo>
                    <a:pt x="3976642" y="835088"/>
                  </a:lnTo>
                  <a:lnTo>
                    <a:pt x="4981593" y="1081595"/>
                  </a:lnTo>
                  <a:lnTo>
                    <a:pt x="4985149" y="1082421"/>
                  </a:lnTo>
                  <a:lnTo>
                    <a:pt x="4993058" y="1071270"/>
                  </a:lnTo>
                  <a:lnTo>
                    <a:pt x="4980831" y="1071270"/>
                  </a:lnTo>
                  <a:lnTo>
                    <a:pt x="3981849" y="826477"/>
                  </a:lnTo>
                  <a:lnTo>
                    <a:pt x="3335864" y="14605"/>
                  </a:lnTo>
                  <a:close/>
                </a:path>
                <a:path w="6353809" h="1682750">
                  <a:moveTo>
                    <a:pt x="5500515" y="339598"/>
                  </a:moveTo>
                  <a:lnTo>
                    <a:pt x="4980831" y="1071270"/>
                  </a:lnTo>
                  <a:lnTo>
                    <a:pt x="4993058" y="1071270"/>
                  </a:lnTo>
                  <a:lnTo>
                    <a:pt x="5496197" y="361950"/>
                  </a:lnTo>
                  <a:lnTo>
                    <a:pt x="5506269" y="361950"/>
                  </a:lnTo>
                  <a:lnTo>
                    <a:pt x="5500515" y="339598"/>
                  </a:lnTo>
                  <a:close/>
                </a:path>
                <a:path w="6353809" h="1682750">
                  <a:moveTo>
                    <a:pt x="679276" y="436867"/>
                  </a:moveTo>
                  <a:lnTo>
                    <a:pt x="659148" y="436867"/>
                  </a:lnTo>
                  <a:lnTo>
                    <a:pt x="1400447" y="827366"/>
                  </a:lnTo>
                  <a:lnTo>
                    <a:pt x="1415498" y="816140"/>
                  </a:lnTo>
                  <a:lnTo>
                    <a:pt x="1399558" y="816140"/>
                  </a:lnTo>
                  <a:lnTo>
                    <a:pt x="679276" y="436867"/>
                  </a:lnTo>
                  <a:close/>
                </a:path>
                <a:path w="6353809" h="1682750">
                  <a:moveTo>
                    <a:pt x="1990870" y="376555"/>
                  </a:moveTo>
                  <a:lnTo>
                    <a:pt x="1989092" y="376555"/>
                  </a:lnTo>
                  <a:lnTo>
                    <a:pt x="1399558" y="816140"/>
                  </a:lnTo>
                  <a:lnTo>
                    <a:pt x="1415498" y="816140"/>
                  </a:lnTo>
                  <a:lnTo>
                    <a:pt x="1990870" y="386969"/>
                  </a:lnTo>
                  <a:lnTo>
                    <a:pt x="2034885" y="386969"/>
                  </a:lnTo>
                  <a:lnTo>
                    <a:pt x="1990870" y="376555"/>
                  </a:lnTo>
                  <a:close/>
                </a:path>
                <a:path w="6353809" h="1682750">
                  <a:moveTo>
                    <a:pt x="2034885" y="386969"/>
                  </a:moveTo>
                  <a:lnTo>
                    <a:pt x="1990870" y="386969"/>
                  </a:lnTo>
                  <a:lnTo>
                    <a:pt x="2700165" y="554113"/>
                  </a:lnTo>
                  <a:lnTo>
                    <a:pt x="2712106" y="543775"/>
                  </a:lnTo>
                  <a:lnTo>
                    <a:pt x="2697625" y="543775"/>
                  </a:lnTo>
                  <a:lnTo>
                    <a:pt x="2034885" y="386969"/>
                  </a:lnTo>
                  <a:close/>
                </a:path>
                <a:path w="6353809" h="1682750">
                  <a:moveTo>
                    <a:pt x="3324243" y="0"/>
                  </a:moveTo>
                  <a:lnTo>
                    <a:pt x="2697625" y="543775"/>
                  </a:lnTo>
                  <a:lnTo>
                    <a:pt x="2712106" y="543775"/>
                  </a:lnTo>
                  <a:lnTo>
                    <a:pt x="3323354" y="14605"/>
                  </a:lnTo>
                  <a:lnTo>
                    <a:pt x="3335864" y="14605"/>
                  </a:lnTo>
                  <a:lnTo>
                    <a:pt x="3324243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58267" y="4998719"/>
              <a:ext cx="107565" cy="1081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11959" y="3832986"/>
              <a:ext cx="106934" cy="10801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40982" y="3790187"/>
              <a:ext cx="105822" cy="10814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46233" y="4226051"/>
              <a:ext cx="106211" cy="1082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3399" y="3951731"/>
              <a:ext cx="107620" cy="1082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0595" y="4232211"/>
              <a:ext cx="108203" cy="10814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32151" y="4483608"/>
              <a:ext cx="106392" cy="10661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46523" y="3762882"/>
              <a:ext cx="108529" cy="10807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00847" y="4736655"/>
              <a:ext cx="107316" cy="10814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990600" y="1504950"/>
          <a:ext cx="6965950" cy="2331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0"/>
                <a:gridCol w="1464310"/>
                <a:gridCol w="1965325"/>
                <a:gridCol w="2990215"/>
              </a:tblGrid>
              <a:tr h="249082">
                <a:tc gridSpan="3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6F2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NEFT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6F2F9F"/>
                    </a:solidFill>
                  </a:tcPr>
                </a:tc>
              </a:tr>
              <a:tr h="262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CCD2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$1000 </a:t>
                      </a: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5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$5000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CCD2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solidFill>
                      <a:srgbClr val="CCD2DB"/>
                    </a:solidFill>
                  </a:tcPr>
                </a:tc>
              </a:tr>
              <a:tr h="255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180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$5001 </a:t>
                      </a: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5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$10000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E7EAED"/>
                    </a:solidFill>
                  </a:tcPr>
                </a:tc>
              </a:tr>
              <a:tr h="255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CCD2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$10001 </a:t>
                      </a: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70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$25000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CCD2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CCD2DB"/>
                    </a:solidFill>
                  </a:tcPr>
                </a:tc>
              </a:tr>
              <a:tr h="255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$25001 </a:t>
                      </a: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70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$50000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E7EAED"/>
                    </a:solidFill>
                  </a:tcPr>
                </a:tc>
              </a:tr>
              <a:tr h="362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CCD2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Between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$50001 </a:t>
                      </a:r>
                      <a:r>
                        <a:rPr sz="12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-70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$100000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CCD2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solidFill>
                      <a:srgbClr val="CCD2DB"/>
                    </a:solidFill>
                  </a:tcPr>
                </a:tc>
              </a:tr>
              <a:tr h="255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290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$100001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FFD5E0"/>
                      </a:solidFill>
                      <a:prstDash val="solid"/>
                    </a:lnL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solidFill>
                      <a:srgbClr val="E7EAED"/>
                    </a:solidFill>
                  </a:tcPr>
                </a:tc>
              </a:tr>
              <a:tr h="43517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D5E0"/>
                      </a:solidFill>
                      <a:prstDash val="solid"/>
                    </a:lnR>
                    <a:solidFill>
                      <a:srgbClr val="0028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D5E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223263" y="0"/>
            <a:ext cx="6381115" cy="9080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800" spc="-5" dirty="0"/>
              <a:t>NEFT (NET </a:t>
            </a:r>
            <a:r>
              <a:rPr sz="2800" spc="-15" dirty="0"/>
              <a:t>EARNING FROM TEAM)</a:t>
            </a:r>
            <a:r>
              <a:rPr sz="2800" spc="135" dirty="0"/>
              <a:t> </a:t>
            </a:r>
            <a:r>
              <a:rPr sz="2800" spc="-10" dirty="0"/>
              <a:t>INCOME</a:t>
            </a:r>
            <a:endParaRPr sz="2800"/>
          </a:p>
          <a:p>
            <a:pPr marL="34925">
              <a:lnSpc>
                <a:spcPct val="100000"/>
              </a:lnSpc>
              <a:spcBef>
                <a:spcPts val="645"/>
              </a:spcBef>
            </a:pPr>
            <a:r>
              <a:rPr sz="1200" dirty="0">
                <a:latin typeface="Arial"/>
                <a:cs typeface="Arial"/>
              </a:rPr>
              <a:t>Eligibility </a:t>
            </a:r>
            <a:r>
              <a:rPr sz="1200" spc="-5" dirty="0">
                <a:latin typeface="Arial"/>
                <a:cs typeface="Arial"/>
              </a:rPr>
              <a:t>after 100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days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748016" y="3418332"/>
            <a:ext cx="1226820" cy="85801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0"/>
            <a:ext cx="226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768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11811"/>
                </a:moveTo>
                <a:lnTo>
                  <a:pt x="156337" y="11811"/>
                </a:lnTo>
                <a:lnTo>
                  <a:pt x="156337" y="156845"/>
                </a:lnTo>
                <a:lnTo>
                  <a:pt x="167640" y="156845"/>
                </a:lnTo>
                <a:lnTo>
                  <a:pt x="167640" y="11811"/>
                </a:lnTo>
                <a:close/>
              </a:path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748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7480"/>
                </a:lnTo>
                <a:lnTo>
                  <a:pt x="11303" y="157480"/>
                </a:lnTo>
                <a:lnTo>
                  <a:pt x="11303" y="11430"/>
                </a:lnTo>
                <a:lnTo>
                  <a:pt x="167640" y="1143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76" y="44018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10769"/>
                </a:moveTo>
                <a:lnTo>
                  <a:pt x="156362" y="10769"/>
                </a:lnTo>
                <a:lnTo>
                  <a:pt x="156362" y="155854"/>
                </a:lnTo>
                <a:lnTo>
                  <a:pt x="167640" y="155854"/>
                </a:lnTo>
                <a:lnTo>
                  <a:pt x="167640" y="10769"/>
                </a:lnTo>
                <a:close/>
              </a:path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277" y="156210"/>
                </a:lnTo>
                <a:lnTo>
                  <a:pt x="11277" y="10160"/>
                </a:lnTo>
                <a:lnTo>
                  <a:pt x="167640" y="1016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753355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72"/>
                </a:lnTo>
                <a:lnTo>
                  <a:pt x="155422" y="156972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11148" y="1995297"/>
            <a:ext cx="7543165" cy="3153410"/>
            <a:chOff x="811148" y="1995297"/>
            <a:chExt cx="7543165" cy="3153410"/>
          </a:xfrm>
        </p:grpSpPr>
        <p:sp>
          <p:nvSpPr>
            <p:cNvPr id="12" name="object 12"/>
            <p:cNvSpPr/>
            <p:nvPr/>
          </p:nvSpPr>
          <p:spPr>
            <a:xfrm>
              <a:off x="820673" y="2004822"/>
              <a:ext cx="7524115" cy="2124710"/>
            </a:xfrm>
            <a:custGeom>
              <a:avLst/>
              <a:gdLst/>
              <a:ahLst/>
              <a:cxnLst/>
              <a:rect l="l" t="t" r="r" b="b"/>
              <a:pathLst>
                <a:path w="7524115" h="2124710">
                  <a:moveTo>
                    <a:pt x="0" y="354075"/>
                  </a:moveTo>
                  <a:lnTo>
                    <a:pt x="3232" y="306023"/>
                  </a:lnTo>
                  <a:lnTo>
                    <a:pt x="12647" y="259938"/>
                  </a:lnTo>
                  <a:lnTo>
                    <a:pt x="27824" y="216241"/>
                  </a:lnTo>
                  <a:lnTo>
                    <a:pt x="48340" y="175354"/>
                  </a:lnTo>
                  <a:lnTo>
                    <a:pt x="73775" y="137698"/>
                  </a:lnTo>
                  <a:lnTo>
                    <a:pt x="103705" y="103695"/>
                  </a:lnTo>
                  <a:lnTo>
                    <a:pt x="137709" y="73767"/>
                  </a:lnTo>
                  <a:lnTo>
                    <a:pt x="175365" y="48335"/>
                  </a:lnTo>
                  <a:lnTo>
                    <a:pt x="216252" y="27820"/>
                  </a:lnTo>
                  <a:lnTo>
                    <a:pt x="259947" y="12645"/>
                  </a:lnTo>
                  <a:lnTo>
                    <a:pt x="306029" y="3231"/>
                  </a:lnTo>
                  <a:lnTo>
                    <a:pt x="354075" y="0"/>
                  </a:lnTo>
                  <a:lnTo>
                    <a:pt x="7169911" y="0"/>
                  </a:lnTo>
                  <a:lnTo>
                    <a:pt x="7217964" y="3231"/>
                  </a:lnTo>
                  <a:lnTo>
                    <a:pt x="7264049" y="12645"/>
                  </a:lnTo>
                  <a:lnTo>
                    <a:pt x="7307746" y="27820"/>
                  </a:lnTo>
                  <a:lnTo>
                    <a:pt x="7348633" y="48335"/>
                  </a:lnTo>
                  <a:lnTo>
                    <a:pt x="7386289" y="73767"/>
                  </a:lnTo>
                  <a:lnTo>
                    <a:pt x="7420292" y="103695"/>
                  </a:lnTo>
                  <a:lnTo>
                    <a:pt x="7450220" y="137698"/>
                  </a:lnTo>
                  <a:lnTo>
                    <a:pt x="7475652" y="175354"/>
                  </a:lnTo>
                  <a:lnTo>
                    <a:pt x="7496167" y="216241"/>
                  </a:lnTo>
                  <a:lnTo>
                    <a:pt x="7511342" y="259938"/>
                  </a:lnTo>
                  <a:lnTo>
                    <a:pt x="7520756" y="306023"/>
                  </a:lnTo>
                  <a:lnTo>
                    <a:pt x="7523987" y="354075"/>
                  </a:lnTo>
                  <a:lnTo>
                    <a:pt x="7523987" y="1770379"/>
                  </a:lnTo>
                  <a:lnTo>
                    <a:pt x="7520756" y="1818424"/>
                  </a:lnTo>
                  <a:lnTo>
                    <a:pt x="7511342" y="1864504"/>
                  </a:lnTo>
                  <a:lnTo>
                    <a:pt x="7496167" y="1908198"/>
                  </a:lnTo>
                  <a:lnTo>
                    <a:pt x="7475652" y="1949084"/>
                  </a:lnTo>
                  <a:lnTo>
                    <a:pt x="7450220" y="1986741"/>
                  </a:lnTo>
                  <a:lnTo>
                    <a:pt x="7420292" y="2020746"/>
                  </a:lnTo>
                  <a:lnTo>
                    <a:pt x="7386289" y="2050677"/>
                  </a:lnTo>
                  <a:lnTo>
                    <a:pt x="7348633" y="2076112"/>
                  </a:lnTo>
                  <a:lnTo>
                    <a:pt x="7307746" y="2096629"/>
                  </a:lnTo>
                  <a:lnTo>
                    <a:pt x="7264049" y="2111807"/>
                  </a:lnTo>
                  <a:lnTo>
                    <a:pt x="7217964" y="2121223"/>
                  </a:lnTo>
                  <a:lnTo>
                    <a:pt x="7169911" y="2124455"/>
                  </a:lnTo>
                  <a:lnTo>
                    <a:pt x="354075" y="2124455"/>
                  </a:lnTo>
                  <a:lnTo>
                    <a:pt x="306029" y="2121223"/>
                  </a:lnTo>
                  <a:lnTo>
                    <a:pt x="259947" y="2111807"/>
                  </a:lnTo>
                  <a:lnTo>
                    <a:pt x="216252" y="2096629"/>
                  </a:lnTo>
                  <a:lnTo>
                    <a:pt x="175365" y="2076112"/>
                  </a:lnTo>
                  <a:lnTo>
                    <a:pt x="137709" y="2050677"/>
                  </a:lnTo>
                  <a:lnTo>
                    <a:pt x="103705" y="2020746"/>
                  </a:lnTo>
                  <a:lnTo>
                    <a:pt x="73775" y="1986741"/>
                  </a:lnTo>
                  <a:lnTo>
                    <a:pt x="48340" y="1949084"/>
                  </a:lnTo>
                  <a:lnTo>
                    <a:pt x="27824" y="1908198"/>
                  </a:lnTo>
                  <a:lnTo>
                    <a:pt x="12647" y="1864504"/>
                  </a:lnTo>
                  <a:lnTo>
                    <a:pt x="3232" y="1818424"/>
                  </a:lnTo>
                  <a:lnTo>
                    <a:pt x="0" y="1770379"/>
                  </a:lnTo>
                  <a:lnTo>
                    <a:pt x="0" y="354075"/>
                  </a:lnTo>
                  <a:close/>
                </a:path>
              </a:pathLst>
            </a:custGeom>
            <a:ln w="19049">
              <a:solidFill>
                <a:srgbClr val="E89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2499" y="2112264"/>
              <a:ext cx="7257415" cy="1943100"/>
            </a:xfrm>
            <a:custGeom>
              <a:avLst/>
              <a:gdLst/>
              <a:ahLst/>
              <a:cxnLst/>
              <a:rect l="l" t="t" r="r" b="b"/>
              <a:pathLst>
                <a:path w="7257415" h="1943100">
                  <a:moveTo>
                    <a:pt x="0" y="323850"/>
                  </a:moveTo>
                  <a:lnTo>
                    <a:pt x="3511" y="276003"/>
                  </a:lnTo>
                  <a:lnTo>
                    <a:pt x="13711" y="230332"/>
                  </a:lnTo>
                  <a:lnTo>
                    <a:pt x="30099" y="187340"/>
                  </a:lnTo>
                  <a:lnTo>
                    <a:pt x="52175" y="147528"/>
                  </a:lnTo>
                  <a:lnTo>
                    <a:pt x="79436" y="111397"/>
                  </a:lnTo>
                  <a:lnTo>
                    <a:pt x="111381" y="79448"/>
                  </a:lnTo>
                  <a:lnTo>
                    <a:pt x="147511" y="52184"/>
                  </a:lnTo>
                  <a:lnTo>
                    <a:pt x="187324" y="30106"/>
                  </a:lnTo>
                  <a:lnTo>
                    <a:pt x="230319" y="13714"/>
                  </a:lnTo>
                  <a:lnTo>
                    <a:pt x="275994" y="3512"/>
                  </a:lnTo>
                  <a:lnTo>
                    <a:pt x="323850" y="0"/>
                  </a:lnTo>
                  <a:lnTo>
                    <a:pt x="6933438" y="0"/>
                  </a:lnTo>
                  <a:lnTo>
                    <a:pt x="6981284" y="3512"/>
                  </a:lnTo>
                  <a:lnTo>
                    <a:pt x="7026955" y="13714"/>
                  </a:lnTo>
                  <a:lnTo>
                    <a:pt x="7069947" y="30106"/>
                  </a:lnTo>
                  <a:lnTo>
                    <a:pt x="7109759" y="52184"/>
                  </a:lnTo>
                  <a:lnTo>
                    <a:pt x="7145890" y="79448"/>
                  </a:lnTo>
                  <a:lnTo>
                    <a:pt x="7177839" y="111397"/>
                  </a:lnTo>
                  <a:lnTo>
                    <a:pt x="7205103" y="147528"/>
                  </a:lnTo>
                  <a:lnTo>
                    <a:pt x="7227181" y="187340"/>
                  </a:lnTo>
                  <a:lnTo>
                    <a:pt x="7243573" y="230332"/>
                  </a:lnTo>
                  <a:lnTo>
                    <a:pt x="7253775" y="276003"/>
                  </a:lnTo>
                  <a:lnTo>
                    <a:pt x="7257288" y="323850"/>
                  </a:lnTo>
                  <a:lnTo>
                    <a:pt x="7257288" y="1619250"/>
                  </a:lnTo>
                  <a:lnTo>
                    <a:pt x="7253775" y="1667105"/>
                  </a:lnTo>
                  <a:lnTo>
                    <a:pt x="7243573" y="1712780"/>
                  </a:lnTo>
                  <a:lnTo>
                    <a:pt x="7227181" y="1755775"/>
                  </a:lnTo>
                  <a:lnTo>
                    <a:pt x="7205103" y="1795588"/>
                  </a:lnTo>
                  <a:lnTo>
                    <a:pt x="7177839" y="1831718"/>
                  </a:lnTo>
                  <a:lnTo>
                    <a:pt x="7145890" y="1863663"/>
                  </a:lnTo>
                  <a:lnTo>
                    <a:pt x="7109759" y="1890924"/>
                  </a:lnTo>
                  <a:lnTo>
                    <a:pt x="7069947" y="1913000"/>
                  </a:lnTo>
                  <a:lnTo>
                    <a:pt x="7026955" y="1929388"/>
                  </a:lnTo>
                  <a:lnTo>
                    <a:pt x="6981284" y="1939588"/>
                  </a:lnTo>
                  <a:lnTo>
                    <a:pt x="6933438" y="1943100"/>
                  </a:lnTo>
                  <a:lnTo>
                    <a:pt x="323850" y="1943100"/>
                  </a:lnTo>
                  <a:lnTo>
                    <a:pt x="275994" y="1939588"/>
                  </a:lnTo>
                  <a:lnTo>
                    <a:pt x="230319" y="1929388"/>
                  </a:lnTo>
                  <a:lnTo>
                    <a:pt x="187324" y="1913000"/>
                  </a:lnTo>
                  <a:lnTo>
                    <a:pt x="147511" y="1890924"/>
                  </a:lnTo>
                  <a:lnTo>
                    <a:pt x="111381" y="1863663"/>
                  </a:lnTo>
                  <a:lnTo>
                    <a:pt x="79436" y="1831718"/>
                  </a:lnTo>
                  <a:lnTo>
                    <a:pt x="52175" y="1795588"/>
                  </a:lnTo>
                  <a:lnTo>
                    <a:pt x="30099" y="1755775"/>
                  </a:lnTo>
                  <a:lnTo>
                    <a:pt x="13711" y="1712780"/>
                  </a:lnTo>
                  <a:lnTo>
                    <a:pt x="3511" y="1667105"/>
                  </a:lnTo>
                  <a:lnTo>
                    <a:pt x="0" y="1619250"/>
                  </a:lnTo>
                  <a:lnTo>
                    <a:pt x="0" y="323850"/>
                  </a:lnTo>
                  <a:close/>
                </a:path>
              </a:pathLst>
            </a:custGeom>
            <a:ln w="9525">
              <a:solidFill>
                <a:srgbClr val="FFD5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1288" y="4128769"/>
              <a:ext cx="407034" cy="1014730"/>
            </a:xfrm>
            <a:custGeom>
              <a:avLst/>
              <a:gdLst/>
              <a:ahLst/>
              <a:cxnLst/>
              <a:rect l="l" t="t" r="r" b="b"/>
              <a:pathLst>
                <a:path w="407035" h="1014729">
                  <a:moveTo>
                    <a:pt x="406908" y="416560"/>
                  </a:moveTo>
                  <a:lnTo>
                    <a:pt x="2032" y="416560"/>
                  </a:lnTo>
                  <a:lnTo>
                    <a:pt x="2032" y="0"/>
                  </a:lnTo>
                  <a:lnTo>
                    <a:pt x="0" y="0"/>
                  </a:lnTo>
                  <a:lnTo>
                    <a:pt x="0" y="416560"/>
                  </a:lnTo>
                  <a:lnTo>
                    <a:pt x="0" y="419100"/>
                  </a:lnTo>
                  <a:lnTo>
                    <a:pt x="405130" y="419100"/>
                  </a:lnTo>
                  <a:lnTo>
                    <a:pt x="405130" y="1014730"/>
                  </a:lnTo>
                  <a:lnTo>
                    <a:pt x="406908" y="1014730"/>
                  </a:lnTo>
                  <a:lnTo>
                    <a:pt x="406908" y="419100"/>
                  </a:lnTo>
                  <a:lnTo>
                    <a:pt x="406908" y="41656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1288" y="4128528"/>
              <a:ext cx="407034" cy="1015365"/>
            </a:xfrm>
            <a:custGeom>
              <a:avLst/>
              <a:gdLst/>
              <a:ahLst/>
              <a:cxnLst/>
              <a:rect l="l" t="t" r="r" b="b"/>
              <a:pathLst>
                <a:path w="407035" h="1015364">
                  <a:moveTo>
                    <a:pt x="0" y="0"/>
                  </a:moveTo>
                  <a:lnTo>
                    <a:pt x="0" y="419341"/>
                  </a:lnTo>
                  <a:lnTo>
                    <a:pt x="405129" y="419341"/>
                  </a:lnTo>
                  <a:lnTo>
                    <a:pt x="405129" y="1014970"/>
                  </a:lnTo>
                </a:path>
                <a:path w="407035" h="1015364">
                  <a:moveTo>
                    <a:pt x="406908" y="1014970"/>
                  </a:moveTo>
                  <a:lnTo>
                    <a:pt x="406908" y="416699"/>
                  </a:lnTo>
                  <a:lnTo>
                    <a:pt x="2032" y="416699"/>
                  </a:lnTo>
                  <a:lnTo>
                    <a:pt x="2032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9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4000" y="4575048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39" h="35560">
                  <a:moveTo>
                    <a:pt x="27432" y="0"/>
                  </a:moveTo>
                  <a:lnTo>
                    <a:pt x="0" y="0"/>
                  </a:lnTo>
                  <a:lnTo>
                    <a:pt x="0" y="2349"/>
                  </a:lnTo>
                  <a:lnTo>
                    <a:pt x="25526" y="2349"/>
                  </a:lnTo>
                  <a:lnTo>
                    <a:pt x="25526" y="35051"/>
                  </a:lnTo>
                  <a:lnTo>
                    <a:pt x="27432" y="35051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4000" y="4575048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39" h="35560">
                  <a:moveTo>
                    <a:pt x="0" y="0"/>
                  </a:moveTo>
                  <a:lnTo>
                    <a:pt x="0" y="2349"/>
                  </a:lnTo>
                  <a:lnTo>
                    <a:pt x="25526" y="2349"/>
                  </a:lnTo>
                  <a:lnTo>
                    <a:pt x="25526" y="35051"/>
                  </a:lnTo>
                  <a:lnTo>
                    <a:pt x="27432" y="35051"/>
                  </a:lnTo>
                  <a:lnTo>
                    <a:pt x="27432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88052" y="4488192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1905" y="0"/>
                  </a:moveTo>
                  <a:lnTo>
                    <a:pt x="0" y="0"/>
                  </a:lnTo>
                  <a:lnTo>
                    <a:pt x="0" y="35039"/>
                  </a:lnTo>
                  <a:lnTo>
                    <a:pt x="30480" y="35039"/>
                  </a:lnTo>
                  <a:lnTo>
                    <a:pt x="30480" y="32689"/>
                  </a:lnTo>
                  <a:lnTo>
                    <a:pt x="1905" y="3268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88052" y="4488192"/>
              <a:ext cx="30480" cy="35560"/>
            </a:xfrm>
            <a:custGeom>
              <a:avLst/>
              <a:gdLst/>
              <a:ahLst/>
              <a:cxnLst/>
              <a:rect l="l" t="t" r="r" b="b"/>
              <a:pathLst>
                <a:path w="30479" h="35560">
                  <a:moveTo>
                    <a:pt x="0" y="0"/>
                  </a:moveTo>
                  <a:lnTo>
                    <a:pt x="0" y="35039"/>
                  </a:lnTo>
                  <a:lnTo>
                    <a:pt x="30480" y="35039"/>
                  </a:lnTo>
                  <a:lnTo>
                    <a:pt x="30480" y="32689"/>
                  </a:lnTo>
                  <a:lnTo>
                    <a:pt x="1905" y="32689"/>
                  </a:lnTo>
                  <a:lnTo>
                    <a:pt x="1905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9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97788" y="371678"/>
            <a:ext cx="4427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0" dirty="0"/>
              <a:t>PAYOUT </a:t>
            </a:r>
            <a:r>
              <a:rPr sz="3200" spc="-45" dirty="0"/>
              <a:t>STAKING</a:t>
            </a:r>
            <a:r>
              <a:rPr sz="3200" spc="5" dirty="0"/>
              <a:t> </a:t>
            </a:r>
            <a:r>
              <a:rPr sz="3200" spc="-5" dirty="0"/>
              <a:t>INCOME</a:t>
            </a:r>
            <a:endParaRPr sz="3200"/>
          </a:p>
        </p:txBody>
      </p:sp>
      <p:grpSp>
        <p:nvGrpSpPr>
          <p:cNvPr id="21" name="object 21"/>
          <p:cNvGrpSpPr/>
          <p:nvPr/>
        </p:nvGrpSpPr>
        <p:grpSpPr>
          <a:xfrm>
            <a:off x="1141971" y="2309367"/>
            <a:ext cx="6811009" cy="1535430"/>
            <a:chOff x="1141971" y="2309367"/>
            <a:chExt cx="6811009" cy="1535430"/>
          </a:xfrm>
        </p:grpSpPr>
        <p:sp>
          <p:nvSpPr>
            <p:cNvPr id="22" name="object 22"/>
            <p:cNvSpPr/>
            <p:nvPr/>
          </p:nvSpPr>
          <p:spPr>
            <a:xfrm>
              <a:off x="1141971" y="2309367"/>
              <a:ext cx="6810387" cy="3157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5273" y="2615945"/>
              <a:ext cx="6804672" cy="313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5273" y="2920745"/>
              <a:ext cx="6804672" cy="313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5273" y="3225545"/>
              <a:ext cx="6804672" cy="313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5273" y="3530345"/>
              <a:ext cx="6804672" cy="313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1141971" y="2309367"/>
          <a:ext cx="6797040" cy="153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8820"/>
                <a:gridCol w="3538220"/>
              </a:tblGrid>
              <a:tr h="311150"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NO.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CFCC"/>
                      </a:solidFill>
                      <a:prstDash val="solid"/>
                    </a:lnL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STAKING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R w="12700">
                      <a:solidFill>
                        <a:srgbClr val="00CFCC"/>
                      </a:solidFill>
                      <a:prstDash val="solid"/>
                    </a:lnR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1400" b="1" spc="-2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CFCC"/>
                      </a:solidFill>
                      <a:prstDash val="solid"/>
                    </a:lnL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0.1%</a:t>
                      </a:r>
                      <a:r>
                        <a:rPr sz="1400" b="1" spc="-2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DAILY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00CFCC"/>
                      </a:solidFill>
                      <a:prstDash val="solid"/>
                    </a:lnR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1400" b="1" spc="-2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CFCC"/>
                      </a:solidFill>
                      <a:prstDash val="solid"/>
                    </a:lnL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0.15%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DAILY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CFCC"/>
                      </a:solidFill>
                      <a:prstDash val="solid"/>
                    </a:lnR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270</a:t>
                      </a:r>
                      <a:r>
                        <a:rPr sz="1400" b="1" spc="-2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CFCC"/>
                      </a:solidFill>
                      <a:prstDash val="solid"/>
                    </a:lnL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0.2%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DAILY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CFCC"/>
                      </a:solidFill>
                      <a:prstDash val="solid"/>
                    </a:lnR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360</a:t>
                      </a:r>
                      <a:r>
                        <a:rPr sz="1400" b="1" spc="-2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1A5E8F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CFCC"/>
                      </a:solidFill>
                      <a:prstDash val="solid"/>
                    </a:lnL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0.25%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DAILY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R w="12700">
                      <a:solidFill>
                        <a:srgbClr val="00CFCC"/>
                      </a:solidFill>
                      <a:prstDash val="solid"/>
                    </a:lnR>
                    <a:lnT w="12700">
                      <a:solidFill>
                        <a:srgbClr val="00CFCC"/>
                      </a:solidFill>
                      <a:prstDash val="solid"/>
                    </a:lnT>
                    <a:lnB w="12700">
                      <a:solidFill>
                        <a:srgbClr val="00CF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286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768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11811"/>
                </a:moveTo>
                <a:lnTo>
                  <a:pt x="156337" y="11811"/>
                </a:lnTo>
                <a:lnTo>
                  <a:pt x="156337" y="156845"/>
                </a:lnTo>
                <a:lnTo>
                  <a:pt x="167640" y="156845"/>
                </a:lnTo>
                <a:lnTo>
                  <a:pt x="167640" y="11811"/>
                </a:lnTo>
                <a:close/>
              </a:path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748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7480"/>
                </a:lnTo>
                <a:lnTo>
                  <a:pt x="11303" y="157480"/>
                </a:lnTo>
                <a:lnTo>
                  <a:pt x="11303" y="11430"/>
                </a:lnTo>
                <a:lnTo>
                  <a:pt x="167640" y="1143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76" y="44018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10769"/>
                </a:moveTo>
                <a:lnTo>
                  <a:pt x="156362" y="10769"/>
                </a:lnTo>
                <a:lnTo>
                  <a:pt x="156362" y="155854"/>
                </a:lnTo>
                <a:lnTo>
                  <a:pt x="167640" y="155854"/>
                </a:lnTo>
                <a:lnTo>
                  <a:pt x="167640" y="10769"/>
                </a:lnTo>
                <a:close/>
              </a:path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277" y="156210"/>
                </a:lnTo>
                <a:lnTo>
                  <a:pt x="11277" y="10160"/>
                </a:lnTo>
                <a:lnTo>
                  <a:pt x="167640" y="1016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753355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72"/>
                </a:lnTo>
                <a:lnTo>
                  <a:pt x="155422" y="156972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7788" y="371678"/>
            <a:ext cx="40836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D-APP YEEP</a:t>
            </a:r>
            <a:r>
              <a:rPr sz="3200" spc="-110" dirty="0"/>
              <a:t> </a:t>
            </a:r>
            <a:r>
              <a:rPr sz="3200" dirty="0"/>
              <a:t>INSURANCE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7788" y="1309496"/>
            <a:ext cx="511937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condition 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main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YEEP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contract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fund 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user 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withdrawals then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user’s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haven’t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even 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received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return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feature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I.e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Ex-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Assume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user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deposited 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100$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received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payouts 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50$,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user can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contract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800" spc="65" dirty="0">
                <a:solidFill>
                  <a:srgbClr val="FFFFFF"/>
                </a:solidFill>
                <a:latin typeface="Arial"/>
                <a:cs typeface="Arial"/>
              </a:rPr>
              <a:t>withdraw </a:t>
            </a:r>
            <a:r>
              <a:rPr sz="1800" spc="-210" dirty="0">
                <a:solidFill>
                  <a:srgbClr val="FFFFFF"/>
                </a:solidFill>
                <a:latin typeface="Arial"/>
                <a:cs typeface="Arial"/>
              </a:rPr>
              <a:t>1% </a:t>
            </a:r>
            <a:r>
              <a:rPr sz="1800" spc="9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his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800" spc="9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contract </a:t>
            </a:r>
            <a:r>
              <a:rPr sz="1800" spc="55" dirty="0">
                <a:solidFill>
                  <a:srgbClr val="FFFFFF"/>
                </a:solidFill>
                <a:latin typeface="Arial"/>
                <a:cs typeface="Arial"/>
              </a:rPr>
              <a:t>till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he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reaches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$100.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15484" y="1892807"/>
            <a:ext cx="4128516" cy="3215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55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768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11811"/>
                </a:moveTo>
                <a:lnTo>
                  <a:pt x="156337" y="11811"/>
                </a:lnTo>
                <a:lnTo>
                  <a:pt x="156337" y="156845"/>
                </a:lnTo>
                <a:lnTo>
                  <a:pt x="167640" y="156845"/>
                </a:lnTo>
                <a:lnTo>
                  <a:pt x="167640" y="11811"/>
                </a:lnTo>
                <a:close/>
              </a:path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748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7480"/>
                </a:lnTo>
                <a:lnTo>
                  <a:pt x="11303" y="157480"/>
                </a:lnTo>
                <a:lnTo>
                  <a:pt x="11303" y="11430"/>
                </a:lnTo>
                <a:lnTo>
                  <a:pt x="167640" y="1143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76" y="44018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10769"/>
                </a:moveTo>
                <a:lnTo>
                  <a:pt x="156362" y="10769"/>
                </a:lnTo>
                <a:lnTo>
                  <a:pt x="156362" y="155854"/>
                </a:lnTo>
                <a:lnTo>
                  <a:pt x="167640" y="155854"/>
                </a:lnTo>
                <a:lnTo>
                  <a:pt x="167640" y="10769"/>
                </a:lnTo>
                <a:close/>
              </a:path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277" y="156210"/>
                </a:lnTo>
                <a:lnTo>
                  <a:pt x="11277" y="10160"/>
                </a:lnTo>
                <a:lnTo>
                  <a:pt x="167640" y="1016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753355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72"/>
                </a:lnTo>
                <a:lnTo>
                  <a:pt x="155422" y="156972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4461" y="360680"/>
            <a:ext cx="5511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RETURNS ON </a:t>
            </a:r>
            <a:r>
              <a:rPr sz="3200" spc="-10" dirty="0"/>
              <a:t>INVESTMENT</a:t>
            </a:r>
            <a:r>
              <a:rPr sz="3200" spc="-70" dirty="0"/>
              <a:t> </a:t>
            </a:r>
            <a:r>
              <a:rPr sz="3200" spc="-10" dirty="0"/>
              <a:t>(ROI)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8495" y="1255852"/>
            <a:ext cx="770255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300% </a:t>
            </a: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ROI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returned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(1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passive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Marketing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Staking</a:t>
            </a:r>
            <a:r>
              <a:rPr sz="16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300%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accumulated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ways,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deposit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(REJOINING) 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equal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receiving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fund.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495" y="2851150"/>
            <a:ext cx="78994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1%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return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Deposit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(maximum </a:t>
            </a:r>
            <a:r>
              <a:rPr sz="1600" spc="105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days),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Passive.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10%Direct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Referral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Commission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Sharing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Growing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WYZTH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Community.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ROI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Downline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Commission based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Partners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ROI 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activated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direct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partner,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maximum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20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levels,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below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NEFT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Income,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Net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Earning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Team 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1%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  <a:p>
            <a:pPr marL="299085" marR="42100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Daily Staking Income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WYZTH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starting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option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3rd-12th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Months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0.10%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-0.25%</a:t>
            </a:r>
            <a:r>
              <a:rPr sz="1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daily.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55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768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11811"/>
                </a:moveTo>
                <a:lnTo>
                  <a:pt x="156337" y="11811"/>
                </a:lnTo>
                <a:lnTo>
                  <a:pt x="156337" y="156845"/>
                </a:lnTo>
                <a:lnTo>
                  <a:pt x="167640" y="156845"/>
                </a:lnTo>
                <a:lnTo>
                  <a:pt x="167640" y="11811"/>
                </a:lnTo>
                <a:close/>
              </a:path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748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7480"/>
                </a:lnTo>
                <a:lnTo>
                  <a:pt x="11303" y="157480"/>
                </a:lnTo>
                <a:lnTo>
                  <a:pt x="11303" y="11430"/>
                </a:lnTo>
                <a:lnTo>
                  <a:pt x="167640" y="1143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76" y="44018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10769"/>
                </a:moveTo>
                <a:lnTo>
                  <a:pt x="156362" y="10769"/>
                </a:lnTo>
                <a:lnTo>
                  <a:pt x="156362" y="155854"/>
                </a:lnTo>
                <a:lnTo>
                  <a:pt x="167640" y="155854"/>
                </a:lnTo>
                <a:lnTo>
                  <a:pt x="167640" y="10769"/>
                </a:lnTo>
                <a:close/>
              </a:path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277" y="156210"/>
                </a:lnTo>
                <a:lnTo>
                  <a:pt x="11277" y="10160"/>
                </a:lnTo>
                <a:lnTo>
                  <a:pt x="167640" y="1016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753355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72"/>
                </a:lnTo>
                <a:lnTo>
                  <a:pt x="155422" y="156972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94461" y="360680"/>
            <a:ext cx="5372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D-APP YEEP </a:t>
            </a:r>
            <a:r>
              <a:rPr sz="3200" spc="-35" dirty="0"/>
              <a:t>IMPORTANT</a:t>
            </a:r>
            <a:r>
              <a:rPr sz="3200" spc="-70" dirty="0"/>
              <a:t> </a:t>
            </a:r>
            <a:r>
              <a:rPr sz="3200" spc="-25" dirty="0"/>
              <a:t>NOTES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2614" y="1426591"/>
            <a:ext cx="549973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7870">
              <a:lnSpc>
                <a:spcPct val="100000"/>
              </a:lnSpc>
              <a:spcBef>
                <a:spcPts val="95"/>
              </a:spcBef>
            </a:pP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*DAPP “YEEP”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community-based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project,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100% 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decentralized,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P2P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transactions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Smart  Contract.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*Each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Deposit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Cycle is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300%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WYZTH.</a:t>
            </a:r>
            <a:endParaRPr sz="16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*When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300%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received,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deposit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(TOP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UP)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either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equals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greater than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continue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earning 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receiving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ways.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*No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referrals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required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order 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1600" spc="-190" dirty="0">
                <a:solidFill>
                  <a:srgbClr val="FFFFFF"/>
                </a:solidFill>
                <a:latin typeface="Arial"/>
                <a:cs typeface="Arial"/>
              </a:rPr>
              <a:t>1%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pays 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members,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passive.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*Increase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returns 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by growing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WYZTH  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community through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marketing 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sharing</a:t>
            </a:r>
            <a:r>
              <a:rPr sz="16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DAPP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“YEEP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508" y="1862327"/>
            <a:ext cx="2546604" cy="236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55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2756" y="2768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11811"/>
                </a:moveTo>
                <a:lnTo>
                  <a:pt x="156337" y="11811"/>
                </a:lnTo>
                <a:lnTo>
                  <a:pt x="156337" y="156845"/>
                </a:lnTo>
                <a:lnTo>
                  <a:pt x="167640" y="156845"/>
                </a:lnTo>
                <a:lnTo>
                  <a:pt x="167640" y="11811"/>
                </a:lnTo>
                <a:close/>
              </a:path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748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7480"/>
                </a:lnTo>
                <a:lnTo>
                  <a:pt x="11303" y="157480"/>
                </a:lnTo>
                <a:lnTo>
                  <a:pt x="11303" y="11430"/>
                </a:lnTo>
                <a:lnTo>
                  <a:pt x="167640" y="1143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276" y="440182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10769"/>
                </a:moveTo>
                <a:lnTo>
                  <a:pt x="156362" y="10769"/>
                </a:lnTo>
                <a:lnTo>
                  <a:pt x="156362" y="155854"/>
                </a:lnTo>
                <a:lnTo>
                  <a:pt x="167640" y="155854"/>
                </a:lnTo>
                <a:lnTo>
                  <a:pt x="167640" y="10769"/>
                </a:lnTo>
                <a:close/>
              </a:path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0" y="1016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277" y="156210"/>
                </a:lnTo>
                <a:lnTo>
                  <a:pt x="11277" y="10160"/>
                </a:lnTo>
                <a:lnTo>
                  <a:pt x="167640" y="10160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753355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72"/>
                </a:lnTo>
                <a:lnTo>
                  <a:pt x="155422" y="156972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7788" y="371678"/>
            <a:ext cx="2160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5" dirty="0"/>
              <a:t>CONTACT</a:t>
            </a:r>
            <a:r>
              <a:rPr sz="3200" spc="-75" dirty="0"/>
              <a:t> </a:t>
            </a:r>
            <a:r>
              <a:rPr sz="3200" dirty="0"/>
              <a:t>US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7788" y="1560398"/>
            <a:ext cx="4560012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OUR WEBSITE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835"/>
              </a:lnSpc>
            </a:pPr>
            <a:r>
              <a:rPr lang="en-US" sz="3200" b="1" spc="-5" dirty="0" smtClean="0">
                <a:solidFill>
                  <a:srgbClr val="FFC000"/>
                </a:solidFill>
                <a:latin typeface="Arial"/>
                <a:cs typeface="Arial"/>
              </a:rPr>
              <a:t>www.incomesathi.com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2296667"/>
            <a:ext cx="4419600" cy="2662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056" y="1122679"/>
            <a:ext cx="108585" cy="110489"/>
          </a:xfrm>
          <a:custGeom>
            <a:avLst/>
            <a:gdLst/>
            <a:ahLst/>
            <a:cxnLst/>
            <a:rect l="l" t="t" r="r" b="b"/>
            <a:pathLst>
              <a:path w="108584" h="110490">
                <a:moveTo>
                  <a:pt x="108204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0"/>
                </a:lnTo>
                <a:lnTo>
                  <a:pt x="0" y="110490"/>
                </a:lnTo>
                <a:lnTo>
                  <a:pt x="108204" y="110490"/>
                </a:lnTo>
                <a:lnTo>
                  <a:pt x="108204" y="101727"/>
                </a:lnTo>
                <a:lnTo>
                  <a:pt x="108204" y="101600"/>
                </a:lnTo>
                <a:lnTo>
                  <a:pt x="108204" y="9017"/>
                </a:lnTo>
                <a:lnTo>
                  <a:pt x="100203" y="9017"/>
                </a:lnTo>
                <a:lnTo>
                  <a:pt x="100203" y="101600"/>
                </a:lnTo>
                <a:lnTo>
                  <a:pt x="8382" y="101600"/>
                </a:lnTo>
                <a:lnTo>
                  <a:pt x="8382" y="8890"/>
                </a:lnTo>
                <a:lnTo>
                  <a:pt x="108204" y="889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9488" y="21462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076"/>
                </a:lnTo>
                <a:lnTo>
                  <a:pt x="109728" y="100076"/>
                </a:lnTo>
                <a:lnTo>
                  <a:pt x="109728" y="8890"/>
                </a:lnTo>
                <a:lnTo>
                  <a:pt x="109728" y="8636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0504" y="42036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156210" y="0"/>
                </a:lnTo>
                <a:lnTo>
                  <a:pt x="156210" y="8890"/>
                </a:lnTo>
                <a:lnTo>
                  <a:pt x="156210" y="156210"/>
                </a:lnTo>
                <a:lnTo>
                  <a:pt x="8382" y="156210"/>
                </a:lnTo>
                <a:lnTo>
                  <a:pt x="8382" y="8890"/>
                </a:lnTo>
                <a:lnTo>
                  <a:pt x="156210" y="8890"/>
                </a:lnTo>
                <a:lnTo>
                  <a:pt x="156210" y="0"/>
                </a:ln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164592" y="165100"/>
                </a:lnTo>
                <a:lnTo>
                  <a:pt x="164592" y="156337"/>
                </a:lnTo>
                <a:lnTo>
                  <a:pt x="164592" y="156210"/>
                </a:lnTo>
                <a:lnTo>
                  <a:pt x="164592" y="8890"/>
                </a:lnTo>
                <a:lnTo>
                  <a:pt x="164592" y="8763"/>
                </a:lnTo>
                <a:lnTo>
                  <a:pt x="16459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2231" y="278917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45669" y="0"/>
                </a:moveTo>
                <a:lnTo>
                  <a:pt x="0" y="0"/>
                </a:lnTo>
                <a:lnTo>
                  <a:pt x="0" y="44170"/>
                </a:lnTo>
                <a:lnTo>
                  <a:pt x="45669" y="44170"/>
                </a:lnTo>
                <a:lnTo>
                  <a:pt x="456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3111" y="0"/>
            <a:ext cx="155575" cy="86995"/>
          </a:xfrm>
          <a:custGeom>
            <a:avLst/>
            <a:gdLst/>
            <a:ahLst/>
            <a:cxnLst/>
            <a:rect l="l" t="t" r="r" b="b"/>
            <a:pathLst>
              <a:path w="155575" h="86995">
                <a:moveTo>
                  <a:pt x="0" y="86867"/>
                </a:moveTo>
                <a:lnTo>
                  <a:pt x="155422" y="86867"/>
                </a:lnTo>
                <a:lnTo>
                  <a:pt x="155422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4295" y="355117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46"/>
                </a:lnTo>
                <a:lnTo>
                  <a:pt x="155422" y="156946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4907" y="60810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94"/>
                </a:lnTo>
                <a:lnTo>
                  <a:pt x="121920" y="121894"/>
                </a:lnTo>
                <a:lnTo>
                  <a:pt x="121920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90830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8"/>
                </a:lnTo>
                <a:lnTo>
                  <a:pt x="155422" y="155448"/>
                </a:lnTo>
                <a:lnTo>
                  <a:pt x="155422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4540250"/>
            <a:ext cx="224154" cy="311150"/>
            <a:chOff x="0" y="4540250"/>
            <a:chExt cx="224154" cy="311150"/>
          </a:xfrm>
        </p:grpSpPr>
        <p:sp>
          <p:nvSpPr>
            <p:cNvPr id="11" name="object 11"/>
            <p:cNvSpPr/>
            <p:nvPr/>
          </p:nvSpPr>
          <p:spPr>
            <a:xfrm>
              <a:off x="0" y="4540249"/>
              <a:ext cx="82550" cy="163830"/>
            </a:xfrm>
            <a:custGeom>
              <a:avLst/>
              <a:gdLst/>
              <a:ahLst/>
              <a:cxnLst/>
              <a:rect l="l" t="t" r="r" b="b"/>
              <a:pathLst>
                <a:path w="82550" h="163829">
                  <a:moveTo>
                    <a:pt x="822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3875" y="7620"/>
                  </a:lnTo>
                  <a:lnTo>
                    <a:pt x="73875" y="156210"/>
                  </a:lnTo>
                  <a:lnTo>
                    <a:pt x="0" y="156210"/>
                  </a:lnTo>
                  <a:lnTo>
                    <a:pt x="0" y="163830"/>
                  </a:lnTo>
                  <a:lnTo>
                    <a:pt x="82296" y="163830"/>
                  </a:lnTo>
                  <a:lnTo>
                    <a:pt x="82296" y="156210"/>
                  </a:lnTo>
                  <a:lnTo>
                    <a:pt x="82296" y="76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4727473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20" h="123825">
                  <a:moveTo>
                    <a:pt x="121920" y="0"/>
                  </a:moveTo>
                  <a:lnTo>
                    <a:pt x="0" y="0"/>
                  </a:lnTo>
                  <a:lnTo>
                    <a:pt x="0" y="123418"/>
                  </a:lnTo>
                  <a:lnTo>
                    <a:pt x="121920" y="123418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0745" y="371678"/>
            <a:ext cx="371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WHAT </a:t>
            </a:r>
            <a:r>
              <a:rPr sz="3200" dirty="0"/>
              <a:t>IS D-APP</a:t>
            </a:r>
            <a:r>
              <a:rPr sz="3200" spc="-55" dirty="0"/>
              <a:t> </a:t>
            </a:r>
            <a:r>
              <a:rPr sz="3200" dirty="0"/>
              <a:t>YEEP?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542036" y="1361313"/>
            <a:ext cx="8054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Introducing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DAPP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“YEEP” (Your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everyday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earning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plan)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is 100%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decentralized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and community-based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&amp;  aims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create WYZTH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acceptance &amp; utility &amp;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additional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profits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the system,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P2P support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model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insures fairness, transparency and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justice for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all.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366" y="2431796"/>
            <a:ext cx="1590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NEW</a:t>
            </a:r>
            <a:r>
              <a:rPr sz="1400" b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COMMUNITY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0792" y="2445512"/>
            <a:ext cx="16319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C000"/>
                </a:solidFill>
                <a:latin typeface="Arial"/>
                <a:cs typeface="Arial"/>
              </a:rPr>
              <a:t>CRYPTO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EARNING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5030" y="2431796"/>
            <a:ext cx="6572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ZT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3866" y="4268825"/>
            <a:ext cx="4452620" cy="104900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874394">
              <a:lnSpc>
                <a:spcPct val="100000"/>
              </a:lnSpc>
              <a:spcBef>
                <a:spcPts val="106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USPs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D-APP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YEEP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ITO (Initial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token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offering)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Max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1400" b="1" spc="-5">
                <a:solidFill>
                  <a:srgbClr val="FFFFFF"/>
                </a:solidFill>
                <a:latin typeface="Arial"/>
                <a:cs typeface="Arial"/>
              </a:rPr>
              <a:t>crore</a:t>
            </a:r>
            <a:r>
              <a:rPr sz="1400" b="1" spc="-1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smtClean="0">
                <a:solidFill>
                  <a:srgbClr val="FFFFFF"/>
                </a:solidFill>
                <a:latin typeface="Arial"/>
                <a:cs typeface="Arial"/>
              </a:rPr>
              <a:t>tokens</a:t>
            </a:r>
            <a:endParaRPr lang="en-US" sz="14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4651" y="3009900"/>
            <a:ext cx="1949195" cy="1860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2528" y="2737104"/>
            <a:ext cx="2098548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7835" y="3095244"/>
            <a:ext cx="2438400" cy="1594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5"/>
          </p:nvPr>
        </p:nvSpPr>
        <p:spPr>
          <a:xfrm>
            <a:off x="-228600" y="4933950"/>
            <a:ext cx="2438400" cy="209550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253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056" y="1122679"/>
            <a:ext cx="108585" cy="110489"/>
          </a:xfrm>
          <a:custGeom>
            <a:avLst/>
            <a:gdLst/>
            <a:ahLst/>
            <a:cxnLst/>
            <a:rect l="l" t="t" r="r" b="b"/>
            <a:pathLst>
              <a:path w="108584" h="110490">
                <a:moveTo>
                  <a:pt x="108204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0"/>
                </a:lnTo>
                <a:lnTo>
                  <a:pt x="0" y="110490"/>
                </a:lnTo>
                <a:lnTo>
                  <a:pt x="108204" y="110490"/>
                </a:lnTo>
                <a:lnTo>
                  <a:pt x="108204" y="101727"/>
                </a:lnTo>
                <a:lnTo>
                  <a:pt x="108204" y="101600"/>
                </a:lnTo>
                <a:lnTo>
                  <a:pt x="108204" y="9017"/>
                </a:lnTo>
                <a:lnTo>
                  <a:pt x="100203" y="9017"/>
                </a:lnTo>
                <a:lnTo>
                  <a:pt x="100203" y="101600"/>
                </a:lnTo>
                <a:lnTo>
                  <a:pt x="8382" y="101600"/>
                </a:lnTo>
                <a:lnTo>
                  <a:pt x="8382" y="8890"/>
                </a:lnTo>
                <a:lnTo>
                  <a:pt x="108204" y="889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9488" y="21462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076"/>
                </a:lnTo>
                <a:lnTo>
                  <a:pt x="109728" y="100076"/>
                </a:lnTo>
                <a:lnTo>
                  <a:pt x="109728" y="8890"/>
                </a:lnTo>
                <a:lnTo>
                  <a:pt x="109728" y="8636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0504" y="42036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156210" y="0"/>
                </a:lnTo>
                <a:lnTo>
                  <a:pt x="156210" y="8890"/>
                </a:lnTo>
                <a:lnTo>
                  <a:pt x="156210" y="156210"/>
                </a:lnTo>
                <a:lnTo>
                  <a:pt x="8382" y="156210"/>
                </a:lnTo>
                <a:lnTo>
                  <a:pt x="8382" y="8890"/>
                </a:lnTo>
                <a:lnTo>
                  <a:pt x="156210" y="8890"/>
                </a:lnTo>
                <a:lnTo>
                  <a:pt x="156210" y="0"/>
                </a:ln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164592" y="165100"/>
                </a:lnTo>
                <a:lnTo>
                  <a:pt x="164592" y="156337"/>
                </a:lnTo>
                <a:lnTo>
                  <a:pt x="164592" y="156210"/>
                </a:lnTo>
                <a:lnTo>
                  <a:pt x="164592" y="8890"/>
                </a:lnTo>
                <a:lnTo>
                  <a:pt x="164592" y="8763"/>
                </a:lnTo>
                <a:lnTo>
                  <a:pt x="16459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2231" y="278917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45669" y="0"/>
                </a:moveTo>
                <a:lnTo>
                  <a:pt x="0" y="0"/>
                </a:lnTo>
                <a:lnTo>
                  <a:pt x="0" y="44170"/>
                </a:lnTo>
                <a:lnTo>
                  <a:pt x="45669" y="44170"/>
                </a:lnTo>
                <a:lnTo>
                  <a:pt x="456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3111" y="0"/>
            <a:ext cx="155575" cy="86995"/>
          </a:xfrm>
          <a:custGeom>
            <a:avLst/>
            <a:gdLst/>
            <a:ahLst/>
            <a:cxnLst/>
            <a:rect l="l" t="t" r="r" b="b"/>
            <a:pathLst>
              <a:path w="155575" h="86995">
                <a:moveTo>
                  <a:pt x="0" y="86867"/>
                </a:moveTo>
                <a:lnTo>
                  <a:pt x="155422" y="86867"/>
                </a:lnTo>
                <a:lnTo>
                  <a:pt x="155422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4295" y="355117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46"/>
                </a:lnTo>
                <a:lnTo>
                  <a:pt x="155422" y="156946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4907" y="60810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94"/>
                </a:lnTo>
                <a:lnTo>
                  <a:pt x="121920" y="121894"/>
                </a:lnTo>
                <a:lnTo>
                  <a:pt x="121920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90830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8"/>
                </a:lnTo>
                <a:lnTo>
                  <a:pt x="155422" y="155448"/>
                </a:lnTo>
                <a:lnTo>
                  <a:pt x="155422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4540250"/>
            <a:ext cx="224154" cy="311150"/>
            <a:chOff x="0" y="4540250"/>
            <a:chExt cx="224154" cy="311150"/>
          </a:xfrm>
        </p:grpSpPr>
        <p:sp>
          <p:nvSpPr>
            <p:cNvPr id="11" name="object 11"/>
            <p:cNvSpPr/>
            <p:nvPr/>
          </p:nvSpPr>
          <p:spPr>
            <a:xfrm>
              <a:off x="0" y="4540249"/>
              <a:ext cx="82550" cy="163830"/>
            </a:xfrm>
            <a:custGeom>
              <a:avLst/>
              <a:gdLst/>
              <a:ahLst/>
              <a:cxnLst/>
              <a:rect l="l" t="t" r="r" b="b"/>
              <a:pathLst>
                <a:path w="82550" h="163829">
                  <a:moveTo>
                    <a:pt x="822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3875" y="7620"/>
                  </a:lnTo>
                  <a:lnTo>
                    <a:pt x="73875" y="156210"/>
                  </a:lnTo>
                  <a:lnTo>
                    <a:pt x="0" y="156210"/>
                  </a:lnTo>
                  <a:lnTo>
                    <a:pt x="0" y="163830"/>
                  </a:lnTo>
                  <a:lnTo>
                    <a:pt x="82296" y="163830"/>
                  </a:lnTo>
                  <a:lnTo>
                    <a:pt x="82296" y="156210"/>
                  </a:lnTo>
                  <a:lnTo>
                    <a:pt x="82296" y="76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4727473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20" h="123825">
                  <a:moveTo>
                    <a:pt x="121920" y="0"/>
                  </a:moveTo>
                  <a:lnTo>
                    <a:pt x="0" y="0"/>
                  </a:lnTo>
                  <a:lnTo>
                    <a:pt x="0" y="123418"/>
                  </a:lnTo>
                  <a:lnTo>
                    <a:pt x="121920" y="123418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332988" y="275843"/>
            <a:ext cx="5509260" cy="275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93521" y="734644"/>
            <a:ext cx="294957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5181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WYZth</a:t>
            </a:r>
            <a:r>
              <a:rPr sz="3200" spc="-100" dirty="0"/>
              <a:t> </a:t>
            </a:r>
            <a:r>
              <a:rPr sz="3200" spc="-20" dirty="0"/>
              <a:t>TOKEN  </a:t>
            </a:r>
            <a:r>
              <a:rPr sz="3200" dirty="0"/>
              <a:t>ON</a:t>
            </a:r>
            <a:r>
              <a:rPr sz="3200" spc="-30" dirty="0"/>
              <a:t> </a:t>
            </a:r>
            <a:r>
              <a:rPr sz="3200" spc="-5" dirty="0"/>
              <a:t>GAMING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&amp;</a:t>
            </a:r>
            <a:r>
              <a:rPr sz="3200" spc="-70" dirty="0"/>
              <a:t> </a:t>
            </a:r>
            <a:r>
              <a:rPr sz="3200" spc="-10" dirty="0"/>
              <a:t>E-COMMERCE?</a:t>
            </a:r>
            <a:endParaRPr sz="3200"/>
          </a:p>
        </p:txBody>
      </p:sp>
      <p:sp>
        <p:nvSpPr>
          <p:cNvPr id="15" name="object 15"/>
          <p:cNvSpPr txBox="1"/>
          <p:nvPr/>
        </p:nvSpPr>
        <p:spPr>
          <a:xfrm>
            <a:off x="588060" y="3056635"/>
            <a:ext cx="7969884" cy="176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5495" marR="77914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 Listing of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Wyzth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token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on gaming portable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  <a:hlinkClick r:id="rId3"/>
              </a:rPr>
              <a:t>www.luckybee.io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C000"/>
                </a:solidFill>
                <a:latin typeface="Arial"/>
                <a:cs typeface="Arial"/>
                <a:hlinkClick r:id="rId4"/>
              </a:rPr>
              <a:t>www.betnext.io</a:t>
            </a:r>
            <a:endParaRPr sz="2400">
              <a:latin typeface="Arial"/>
              <a:cs typeface="Arial"/>
            </a:endParaRPr>
          </a:p>
          <a:p>
            <a:pPr marL="12065" marR="5080" indent="-3175" algn="ctr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its effect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on the development of d-app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community.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YLE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 e- commerce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platform for  community 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its features to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swap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Bitcoin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Eth, Tron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Wyzth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from Fiat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INR) Overall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Wyzth(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Yzh token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)use 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role 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many many</a:t>
            </a:r>
            <a:r>
              <a:rPr sz="1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more.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>
          <a:xfrm>
            <a:off x="3108960" y="0"/>
            <a:ext cx="2926080" cy="3619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78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5455" y="4092709"/>
            <a:ext cx="375666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60"/>
              </a:lnSpc>
            </a:pP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CREDITS: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presentation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template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created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E897AC"/>
                </a:solidFill>
                <a:latin typeface="Arial"/>
                <a:cs typeface="Arial"/>
                <a:hlinkClick r:id="rId2"/>
              </a:rPr>
              <a:t>Slidesgo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including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icons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1000" spc="5" dirty="0">
                <a:solidFill>
                  <a:srgbClr val="00CFCC"/>
                </a:solidFill>
                <a:latin typeface="Arial"/>
                <a:cs typeface="Arial"/>
                <a:hlinkClick r:id="rId3"/>
              </a:rPr>
              <a:t>Flaticon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, and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infographics 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images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9973"/>
                </a:solidFill>
                <a:latin typeface="Arial"/>
                <a:cs typeface="Arial"/>
                <a:hlinkClick r:id="rId4"/>
              </a:rPr>
              <a:t>Freepik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037" y="1380769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4">
                <a:moveTo>
                  <a:pt x="131038" y="0"/>
                </a:moveTo>
                <a:lnTo>
                  <a:pt x="0" y="0"/>
                </a:lnTo>
                <a:lnTo>
                  <a:pt x="0" y="131038"/>
                </a:lnTo>
                <a:lnTo>
                  <a:pt x="131038" y="131038"/>
                </a:lnTo>
                <a:lnTo>
                  <a:pt x="13103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2892" y="4340352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5">
                <a:moveTo>
                  <a:pt x="131038" y="0"/>
                </a:moveTo>
                <a:lnTo>
                  <a:pt x="0" y="0"/>
                </a:lnTo>
                <a:lnTo>
                  <a:pt x="0" y="131038"/>
                </a:lnTo>
                <a:lnTo>
                  <a:pt x="131038" y="131038"/>
                </a:lnTo>
                <a:lnTo>
                  <a:pt x="13103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6328" y="809269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4">
                <a:moveTo>
                  <a:pt x="131038" y="0"/>
                </a:moveTo>
                <a:lnTo>
                  <a:pt x="0" y="0"/>
                </a:lnTo>
                <a:lnTo>
                  <a:pt x="0" y="131038"/>
                </a:lnTo>
                <a:lnTo>
                  <a:pt x="131038" y="131038"/>
                </a:lnTo>
                <a:lnTo>
                  <a:pt x="13103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25740" y="4005074"/>
            <a:ext cx="106680" cy="106680"/>
          </a:xfrm>
          <a:custGeom>
            <a:avLst/>
            <a:gdLst/>
            <a:ahLst/>
            <a:cxnLst/>
            <a:rect l="l" t="t" r="r" b="b"/>
            <a:pathLst>
              <a:path w="106679" h="106679">
                <a:moveTo>
                  <a:pt x="0" y="106652"/>
                </a:moveTo>
                <a:lnTo>
                  <a:pt x="106652" y="106652"/>
                </a:lnTo>
                <a:lnTo>
                  <a:pt x="106652" y="0"/>
                </a:lnTo>
                <a:lnTo>
                  <a:pt x="0" y="0"/>
                </a:lnTo>
                <a:lnTo>
                  <a:pt x="0" y="106652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9785" y="310974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0" y="62456"/>
                </a:moveTo>
                <a:lnTo>
                  <a:pt x="62456" y="62456"/>
                </a:lnTo>
                <a:lnTo>
                  <a:pt x="62456" y="0"/>
                </a:lnTo>
                <a:lnTo>
                  <a:pt x="0" y="0"/>
                </a:lnTo>
                <a:lnTo>
                  <a:pt x="0" y="62456"/>
                </a:lnTo>
                <a:close/>
              </a:path>
            </a:pathLst>
          </a:custGeom>
          <a:ln w="3175">
            <a:solidFill>
              <a:srgbClr val="E897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7504" y="2531391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30" h="111760">
                <a:moveTo>
                  <a:pt x="0" y="111224"/>
                </a:moveTo>
                <a:lnTo>
                  <a:pt x="112748" y="111224"/>
                </a:lnTo>
                <a:lnTo>
                  <a:pt x="112748" y="0"/>
                </a:lnTo>
                <a:lnTo>
                  <a:pt x="0" y="0"/>
                </a:lnTo>
                <a:lnTo>
                  <a:pt x="0" y="111224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8831" y="3240051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29">
                <a:moveTo>
                  <a:pt x="112775" y="0"/>
                </a:moveTo>
                <a:lnTo>
                  <a:pt x="0" y="0"/>
                </a:lnTo>
                <a:lnTo>
                  <a:pt x="0" y="112748"/>
                </a:lnTo>
                <a:lnTo>
                  <a:pt x="112775" y="112748"/>
                </a:lnTo>
                <a:lnTo>
                  <a:pt x="11277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1064" y="1219227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812" y="0"/>
                </a:moveTo>
                <a:lnTo>
                  <a:pt x="0" y="0"/>
                </a:lnTo>
                <a:lnTo>
                  <a:pt x="0" y="86840"/>
                </a:lnTo>
                <a:lnTo>
                  <a:pt x="86812" y="86840"/>
                </a:lnTo>
                <a:lnTo>
                  <a:pt x="868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69785" y="157358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0" y="143205"/>
                </a:moveTo>
                <a:lnTo>
                  <a:pt x="144729" y="143205"/>
                </a:lnTo>
                <a:lnTo>
                  <a:pt x="144729" y="0"/>
                </a:lnTo>
                <a:lnTo>
                  <a:pt x="0" y="0"/>
                </a:lnTo>
                <a:lnTo>
                  <a:pt x="0" y="143205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7604" y="0"/>
            <a:ext cx="9525" cy="1440180"/>
          </a:xfrm>
          <a:custGeom>
            <a:avLst/>
            <a:gdLst/>
            <a:ahLst/>
            <a:cxnLst/>
            <a:rect l="l" t="t" r="r" b="b"/>
            <a:pathLst>
              <a:path w="9525" h="1440180">
                <a:moveTo>
                  <a:pt x="5446" y="0"/>
                </a:moveTo>
                <a:lnTo>
                  <a:pt x="3497" y="0"/>
                </a:lnTo>
                <a:lnTo>
                  <a:pt x="0" y="1440179"/>
                </a:lnTo>
                <a:lnTo>
                  <a:pt x="9144" y="1440179"/>
                </a:lnTo>
                <a:lnTo>
                  <a:pt x="5446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0283" y="2967278"/>
            <a:ext cx="203200" cy="204470"/>
          </a:xfrm>
          <a:custGeom>
            <a:avLst/>
            <a:gdLst/>
            <a:ahLst/>
            <a:cxnLst/>
            <a:rect l="l" t="t" r="r" b="b"/>
            <a:pathLst>
              <a:path w="203200" h="204469">
                <a:moveTo>
                  <a:pt x="0" y="204165"/>
                </a:moveTo>
                <a:lnTo>
                  <a:pt x="202666" y="204165"/>
                </a:lnTo>
                <a:lnTo>
                  <a:pt x="202666" y="0"/>
                </a:lnTo>
                <a:lnTo>
                  <a:pt x="0" y="0"/>
                </a:lnTo>
                <a:lnTo>
                  <a:pt x="0" y="204165"/>
                </a:lnTo>
                <a:close/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0002" y="2411729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0" y="143256"/>
                </a:moveTo>
                <a:lnTo>
                  <a:pt x="144754" y="143256"/>
                </a:lnTo>
                <a:lnTo>
                  <a:pt x="144754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ln w="4124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8196" y="1895855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4">
                <a:moveTo>
                  <a:pt x="0" y="86868"/>
                </a:moveTo>
                <a:lnTo>
                  <a:pt x="86840" y="86868"/>
                </a:lnTo>
                <a:lnTo>
                  <a:pt x="86840" y="0"/>
                </a:lnTo>
                <a:lnTo>
                  <a:pt x="0" y="0"/>
                </a:lnTo>
                <a:lnTo>
                  <a:pt x="0" y="86868"/>
                </a:lnTo>
                <a:close/>
              </a:path>
            </a:pathLst>
          </a:custGeom>
          <a:ln w="3175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7819" y="507491"/>
            <a:ext cx="9525" cy="1091565"/>
          </a:xfrm>
          <a:custGeom>
            <a:avLst/>
            <a:gdLst/>
            <a:ahLst/>
            <a:cxnLst/>
            <a:rect l="l" t="t" r="r" b="b"/>
            <a:pathLst>
              <a:path w="9525" h="1091565">
                <a:moveTo>
                  <a:pt x="4445" y="0"/>
                </a:moveTo>
                <a:lnTo>
                  <a:pt x="0" y="1091184"/>
                </a:lnTo>
                <a:lnTo>
                  <a:pt x="9143" y="1091184"/>
                </a:lnTo>
                <a:lnTo>
                  <a:pt x="4445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572" y="4009669"/>
            <a:ext cx="200025" cy="200025"/>
          </a:xfrm>
          <a:custGeom>
            <a:avLst/>
            <a:gdLst/>
            <a:ahLst/>
            <a:cxnLst/>
            <a:rect l="l" t="t" r="r" b="b"/>
            <a:pathLst>
              <a:path w="200025" h="200025">
                <a:moveTo>
                  <a:pt x="199618" y="0"/>
                </a:moveTo>
                <a:lnTo>
                  <a:pt x="0" y="0"/>
                </a:lnTo>
                <a:lnTo>
                  <a:pt x="0" y="199593"/>
                </a:lnTo>
                <a:lnTo>
                  <a:pt x="199618" y="199593"/>
                </a:lnTo>
                <a:lnTo>
                  <a:pt x="199618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816" y="3369590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40" h="105410">
                <a:moveTo>
                  <a:pt x="103605" y="0"/>
                </a:moveTo>
                <a:lnTo>
                  <a:pt x="0" y="0"/>
                </a:lnTo>
                <a:lnTo>
                  <a:pt x="0" y="105129"/>
                </a:lnTo>
                <a:lnTo>
                  <a:pt x="103605" y="105129"/>
                </a:lnTo>
                <a:lnTo>
                  <a:pt x="10360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059" y="1380744"/>
            <a:ext cx="9525" cy="1793875"/>
          </a:xfrm>
          <a:custGeom>
            <a:avLst/>
            <a:gdLst/>
            <a:ahLst/>
            <a:cxnLst/>
            <a:rect l="l" t="t" r="r" b="b"/>
            <a:pathLst>
              <a:path w="9525" h="1793875">
                <a:moveTo>
                  <a:pt x="4445" y="0"/>
                </a:moveTo>
                <a:lnTo>
                  <a:pt x="0" y="1793747"/>
                </a:lnTo>
                <a:lnTo>
                  <a:pt x="9118" y="1793747"/>
                </a:lnTo>
                <a:lnTo>
                  <a:pt x="4445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1410" y="3209544"/>
            <a:ext cx="6985" cy="1934210"/>
          </a:xfrm>
          <a:custGeom>
            <a:avLst/>
            <a:gdLst/>
            <a:ahLst/>
            <a:cxnLst/>
            <a:rect l="l" t="t" r="r" b="b"/>
            <a:pathLst>
              <a:path w="6984" h="1934210">
                <a:moveTo>
                  <a:pt x="3324" y="0"/>
                </a:moveTo>
                <a:lnTo>
                  <a:pt x="0" y="1933954"/>
                </a:lnTo>
                <a:lnTo>
                  <a:pt x="6468" y="1933954"/>
                </a:lnTo>
                <a:lnTo>
                  <a:pt x="3324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9647" y="2590800"/>
            <a:ext cx="9525" cy="1823085"/>
          </a:xfrm>
          <a:custGeom>
            <a:avLst/>
            <a:gdLst/>
            <a:ahLst/>
            <a:cxnLst/>
            <a:rect l="l" t="t" r="r" b="b"/>
            <a:pathLst>
              <a:path w="9525" h="1823085">
                <a:moveTo>
                  <a:pt x="4445" y="0"/>
                </a:moveTo>
                <a:lnTo>
                  <a:pt x="0" y="1822678"/>
                </a:lnTo>
                <a:lnTo>
                  <a:pt x="9144" y="1822678"/>
                </a:lnTo>
                <a:lnTo>
                  <a:pt x="4445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9101" y="44503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0" y="62456"/>
                </a:moveTo>
                <a:lnTo>
                  <a:pt x="62426" y="62456"/>
                </a:lnTo>
                <a:lnTo>
                  <a:pt x="62426" y="0"/>
                </a:lnTo>
                <a:lnTo>
                  <a:pt x="0" y="0"/>
                </a:lnTo>
                <a:lnTo>
                  <a:pt x="0" y="62456"/>
                </a:lnTo>
                <a:close/>
              </a:path>
            </a:pathLst>
          </a:custGeom>
          <a:ln w="3175">
            <a:solidFill>
              <a:srgbClr val="00C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14983" y="0"/>
            <a:ext cx="9525" cy="356870"/>
          </a:xfrm>
          <a:custGeom>
            <a:avLst/>
            <a:gdLst/>
            <a:ahLst/>
            <a:cxnLst/>
            <a:rect l="l" t="t" r="r" b="b"/>
            <a:pathLst>
              <a:path w="9525" h="356870">
                <a:moveTo>
                  <a:pt x="7027" y="0"/>
                </a:moveTo>
                <a:lnTo>
                  <a:pt x="2250" y="0"/>
                </a:lnTo>
                <a:lnTo>
                  <a:pt x="0" y="356615"/>
                </a:lnTo>
                <a:lnTo>
                  <a:pt x="9143" y="356615"/>
                </a:lnTo>
                <a:lnTo>
                  <a:pt x="7027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69452" y="4279391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59" h="213360">
                <a:moveTo>
                  <a:pt x="213309" y="0"/>
                </a:moveTo>
                <a:lnTo>
                  <a:pt x="0" y="0"/>
                </a:lnTo>
                <a:lnTo>
                  <a:pt x="0" y="213360"/>
                </a:lnTo>
                <a:lnTo>
                  <a:pt x="213309" y="213360"/>
                </a:lnTo>
                <a:lnTo>
                  <a:pt x="21330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71559" y="2185416"/>
            <a:ext cx="9525" cy="1935480"/>
          </a:xfrm>
          <a:custGeom>
            <a:avLst/>
            <a:gdLst/>
            <a:ahLst/>
            <a:cxnLst/>
            <a:rect l="l" t="t" r="r" b="b"/>
            <a:pathLst>
              <a:path w="9525" h="1935479">
                <a:moveTo>
                  <a:pt x="4699" y="0"/>
                </a:moveTo>
                <a:lnTo>
                  <a:pt x="0" y="1935479"/>
                </a:lnTo>
                <a:lnTo>
                  <a:pt x="9144" y="1935479"/>
                </a:lnTo>
                <a:lnTo>
                  <a:pt x="4699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3659" y="319280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10" y="0"/>
                </a:moveTo>
                <a:lnTo>
                  <a:pt x="0" y="0"/>
                </a:lnTo>
                <a:lnTo>
                  <a:pt x="0" y="86840"/>
                </a:lnTo>
                <a:lnTo>
                  <a:pt x="86810" y="86840"/>
                </a:lnTo>
                <a:lnTo>
                  <a:pt x="86810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21980" y="2093976"/>
            <a:ext cx="213360" cy="215265"/>
          </a:xfrm>
          <a:custGeom>
            <a:avLst/>
            <a:gdLst/>
            <a:ahLst/>
            <a:cxnLst/>
            <a:rect l="l" t="t" r="r" b="b"/>
            <a:pathLst>
              <a:path w="213359" h="215264">
                <a:moveTo>
                  <a:pt x="213309" y="0"/>
                </a:moveTo>
                <a:lnTo>
                  <a:pt x="0" y="0"/>
                </a:lnTo>
                <a:lnTo>
                  <a:pt x="0" y="214884"/>
                </a:lnTo>
                <a:lnTo>
                  <a:pt x="213309" y="214884"/>
                </a:lnTo>
                <a:lnTo>
                  <a:pt x="213309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4088" y="0"/>
            <a:ext cx="9525" cy="1935480"/>
          </a:xfrm>
          <a:custGeom>
            <a:avLst/>
            <a:gdLst/>
            <a:ahLst/>
            <a:cxnLst/>
            <a:rect l="l" t="t" r="r" b="b"/>
            <a:pathLst>
              <a:path w="9525" h="1935480">
                <a:moveTo>
                  <a:pt x="4698" y="0"/>
                </a:moveTo>
                <a:lnTo>
                  <a:pt x="0" y="1935480"/>
                </a:lnTo>
                <a:lnTo>
                  <a:pt x="9143" y="1935480"/>
                </a:lnTo>
                <a:lnTo>
                  <a:pt x="4698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21329" y="1697177"/>
            <a:ext cx="27266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325" dirty="0">
                <a:solidFill>
                  <a:srgbClr val="FFFFFF"/>
                </a:solidFill>
                <a:latin typeface="Arial"/>
                <a:cs typeface="Arial"/>
              </a:rPr>
              <a:t>THANKS</a:t>
            </a:r>
            <a:endParaRPr sz="7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81188" y="0"/>
            <a:ext cx="204470" cy="97790"/>
          </a:xfrm>
          <a:custGeom>
            <a:avLst/>
            <a:gdLst/>
            <a:ahLst/>
            <a:cxnLst/>
            <a:rect l="l" t="t" r="r" b="b"/>
            <a:pathLst>
              <a:path w="204470" h="97790">
                <a:moveTo>
                  <a:pt x="0" y="97536"/>
                </a:moveTo>
                <a:lnTo>
                  <a:pt x="204190" y="97536"/>
                </a:lnTo>
                <a:lnTo>
                  <a:pt x="204190" y="0"/>
                </a:lnTo>
              </a:path>
              <a:path w="204470" h="97790">
                <a:moveTo>
                  <a:pt x="0" y="0"/>
                </a:moveTo>
                <a:lnTo>
                  <a:pt x="0" y="97536"/>
                </a:lnTo>
              </a:path>
            </a:pathLst>
          </a:custGeom>
          <a:ln w="5750">
            <a:solidFill>
              <a:srgbClr val="FF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305" y="0"/>
            <a:ext cx="9525" cy="1137285"/>
          </a:xfrm>
          <a:custGeom>
            <a:avLst/>
            <a:gdLst/>
            <a:ahLst/>
            <a:cxnLst/>
            <a:rect l="l" t="t" r="r" b="b"/>
            <a:pathLst>
              <a:path w="9525" h="1137285">
                <a:moveTo>
                  <a:pt x="6336" y="0"/>
                </a:moveTo>
                <a:lnTo>
                  <a:pt x="2915" y="0"/>
                </a:lnTo>
                <a:lnTo>
                  <a:pt x="0" y="1136903"/>
                </a:lnTo>
                <a:lnTo>
                  <a:pt x="9093" y="1136903"/>
                </a:lnTo>
                <a:lnTo>
                  <a:pt x="6336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276600" y="3121151"/>
            <a:ext cx="524510" cy="524510"/>
            <a:chOff x="3276600" y="3121151"/>
            <a:chExt cx="524510" cy="524510"/>
          </a:xfrm>
        </p:grpSpPr>
        <p:sp>
          <p:nvSpPr>
            <p:cNvPr id="34" name="object 34"/>
            <p:cNvSpPr/>
            <p:nvPr/>
          </p:nvSpPr>
          <p:spPr>
            <a:xfrm>
              <a:off x="3276600" y="3121151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524255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524255" y="524256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E89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07663" y="3252215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206756" y="0"/>
                  </a:moveTo>
                  <a:lnTo>
                    <a:pt x="55372" y="0"/>
                  </a:lnTo>
                  <a:lnTo>
                    <a:pt x="33914" y="4383"/>
                  </a:lnTo>
                  <a:lnTo>
                    <a:pt x="16303" y="16303"/>
                  </a:lnTo>
                  <a:lnTo>
                    <a:pt x="4383" y="33914"/>
                  </a:lnTo>
                  <a:lnTo>
                    <a:pt x="0" y="55371"/>
                  </a:lnTo>
                  <a:lnTo>
                    <a:pt x="0" y="206755"/>
                  </a:lnTo>
                  <a:lnTo>
                    <a:pt x="4383" y="228213"/>
                  </a:lnTo>
                  <a:lnTo>
                    <a:pt x="16303" y="245824"/>
                  </a:lnTo>
                  <a:lnTo>
                    <a:pt x="33914" y="257744"/>
                  </a:lnTo>
                  <a:lnTo>
                    <a:pt x="55372" y="262127"/>
                  </a:lnTo>
                  <a:lnTo>
                    <a:pt x="206756" y="262127"/>
                  </a:lnTo>
                  <a:lnTo>
                    <a:pt x="228266" y="257744"/>
                  </a:lnTo>
                  <a:lnTo>
                    <a:pt x="241675" y="248665"/>
                  </a:lnTo>
                  <a:lnTo>
                    <a:pt x="55372" y="248665"/>
                  </a:lnTo>
                  <a:lnTo>
                    <a:pt x="39072" y="245367"/>
                  </a:lnTo>
                  <a:lnTo>
                    <a:pt x="25749" y="236378"/>
                  </a:lnTo>
                  <a:lnTo>
                    <a:pt x="16760" y="223055"/>
                  </a:lnTo>
                  <a:lnTo>
                    <a:pt x="13462" y="206755"/>
                  </a:lnTo>
                  <a:lnTo>
                    <a:pt x="13462" y="55371"/>
                  </a:lnTo>
                  <a:lnTo>
                    <a:pt x="16760" y="39072"/>
                  </a:lnTo>
                  <a:lnTo>
                    <a:pt x="25749" y="25749"/>
                  </a:lnTo>
                  <a:lnTo>
                    <a:pt x="39072" y="16760"/>
                  </a:lnTo>
                  <a:lnTo>
                    <a:pt x="55372" y="13461"/>
                  </a:lnTo>
                  <a:lnTo>
                    <a:pt x="241675" y="13461"/>
                  </a:lnTo>
                  <a:lnTo>
                    <a:pt x="228266" y="4383"/>
                  </a:lnTo>
                  <a:lnTo>
                    <a:pt x="206756" y="0"/>
                  </a:lnTo>
                  <a:close/>
                </a:path>
                <a:path w="262254" h="262254">
                  <a:moveTo>
                    <a:pt x="241675" y="13461"/>
                  </a:moveTo>
                  <a:lnTo>
                    <a:pt x="206756" y="13461"/>
                  </a:lnTo>
                  <a:lnTo>
                    <a:pt x="223055" y="16760"/>
                  </a:lnTo>
                  <a:lnTo>
                    <a:pt x="236378" y="25749"/>
                  </a:lnTo>
                  <a:lnTo>
                    <a:pt x="245367" y="39072"/>
                  </a:lnTo>
                  <a:lnTo>
                    <a:pt x="248665" y="55371"/>
                  </a:lnTo>
                  <a:lnTo>
                    <a:pt x="248665" y="206755"/>
                  </a:lnTo>
                  <a:lnTo>
                    <a:pt x="245367" y="223055"/>
                  </a:lnTo>
                  <a:lnTo>
                    <a:pt x="236378" y="236378"/>
                  </a:lnTo>
                  <a:lnTo>
                    <a:pt x="223055" y="245367"/>
                  </a:lnTo>
                  <a:lnTo>
                    <a:pt x="206756" y="248665"/>
                  </a:lnTo>
                  <a:lnTo>
                    <a:pt x="241675" y="248665"/>
                  </a:lnTo>
                  <a:lnTo>
                    <a:pt x="245871" y="245824"/>
                  </a:lnTo>
                  <a:lnTo>
                    <a:pt x="257762" y="228213"/>
                  </a:lnTo>
                  <a:lnTo>
                    <a:pt x="262127" y="206755"/>
                  </a:lnTo>
                  <a:lnTo>
                    <a:pt x="262127" y="55371"/>
                  </a:lnTo>
                  <a:lnTo>
                    <a:pt x="257762" y="33914"/>
                  </a:lnTo>
                  <a:lnTo>
                    <a:pt x="245872" y="16303"/>
                  </a:lnTo>
                  <a:lnTo>
                    <a:pt x="241675" y="134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0910" y="3285743"/>
              <a:ext cx="156210" cy="166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965191" y="3121151"/>
            <a:ext cx="524510" cy="524510"/>
            <a:chOff x="4965191" y="3121151"/>
            <a:chExt cx="524510" cy="524510"/>
          </a:xfrm>
        </p:grpSpPr>
        <p:sp>
          <p:nvSpPr>
            <p:cNvPr id="38" name="object 38"/>
            <p:cNvSpPr/>
            <p:nvPr/>
          </p:nvSpPr>
          <p:spPr>
            <a:xfrm>
              <a:off x="4965191" y="3121151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524256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524256" y="524256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67299" y="3252215"/>
              <a:ext cx="320040" cy="262255"/>
            </a:xfrm>
            <a:custGeom>
              <a:avLst/>
              <a:gdLst/>
              <a:ahLst/>
              <a:cxnLst/>
              <a:rect l="l" t="t" r="r" b="b"/>
              <a:pathLst>
                <a:path w="320039" h="262254">
                  <a:moveTo>
                    <a:pt x="20447" y="88645"/>
                  </a:moveTo>
                  <a:lnTo>
                    <a:pt x="17779" y="88645"/>
                  </a:lnTo>
                  <a:lnTo>
                    <a:pt x="15621" y="89661"/>
                  </a:lnTo>
                  <a:lnTo>
                    <a:pt x="13842" y="91439"/>
                  </a:lnTo>
                  <a:lnTo>
                    <a:pt x="12826" y="92582"/>
                  </a:lnTo>
                  <a:lnTo>
                    <a:pt x="12826" y="94741"/>
                  </a:lnTo>
                  <a:lnTo>
                    <a:pt x="12319" y="96265"/>
                  </a:lnTo>
                  <a:lnTo>
                    <a:pt x="12319" y="98932"/>
                  </a:lnTo>
                  <a:lnTo>
                    <a:pt x="13970" y="113817"/>
                  </a:lnTo>
                  <a:lnTo>
                    <a:pt x="18764" y="127714"/>
                  </a:lnTo>
                  <a:lnTo>
                    <a:pt x="26463" y="140206"/>
                  </a:lnTo>
                  <a:lnTo>
                    <a:pt x="36829" y="150875"/>
                  </a:lnTo>
                  <a:lnTo>
                    <a:pt x="35178" y="151383"/>
                  </a:lnTo>
                  <a:lnTo>
                    <a:pt x="34671" y="152907"/>
                  </a:lnTo>
                  <a:lnTo>
                    <a:pt x="34162" y="153542"/>
                  </a:lnTo>
                  <a:lnTo>
                    <a:pt x="33654" y="155701"/>
                  </a:lnTo>
                  <a:lnTo>
                    <a:pt x="32512" y="157860"/>
                  </a:lnTo>
                  <a:lnTo>
                    <a:pt x="33654" y="159384"/>
                  </a:lnTo>
                  <a:lnTo>
                    <a:pt x="40231" y="174499"/>
                  </a:lnTo>
                  <a:lnTo>
                    <a:pt x="50069" y="187436"/>
                  </a:lnTo>
                  <a:lnTo>
                    <a:pt x="62622" y="197586"/>
                  </a:lnTo>
                  <a:lnTo>
                    <a:pt x="77342" y="204342"/>
                  </a:lnTo>
                  <a:lnTo>
                    <a:pt x="62866" y="211816"/>
                  </a:lnTo>
                  <a:lnTo>
                    <a:pt x="47545" y="217360"/>
                  </a:lnTo>
                  <a:lnTo>
                    <a:pt x="31533" y="220809"/>
                  </a:lnTo>
                  <a:lnTo>
                    <a:pt x="14986" y="221995"/>
                  </a:lnTo>
                  <a:lnTo>
                    <a:pt x="4825" y="221995"/>
                  </a:lnTo>
                  <a:lnTo>
                    <a:pt x="1650" y="224662"/>
                  </a:lnTo>
                  <a:lnTo>
                    <a:pt x="508" y="228345"/>
                  </a:lnTo>
                  <a:lnTo>
                    <a:pt x="0" y="231647"/>
                  </a:lnTo>
                  <a:lnTo>
                    <a:pt x="2159" y="235330"/>
                  </a:lnTo>
                  <a:lnTo>
                    <a:pt x="4825" y="236473"/>
                  </a:lnTo>
                  <a:lnTo>
                    <a:pt x="26519" y="247447"/>
                  </a:lnTo>
                  <a:lnTo>
                    <a:pt x="49688" y="255492"/>
                  </a:lnTo>
                  <a:lnTo>
                    <a:pt x="73763" y="260441"/>
                  </a:lnTo>
                  <a:lnTo>
                    <a:pt x="98171" y="262127"/>
                  </a:lnTo>
                  <a:lnTo>
                    <a:pt x="127303" y="259851"/>
                  </a:lnTo>
                  <a:lnTo>
                    <a:pt x="155209" y="253158"/>
                  </a:lnTo>
                  <a:lnTo>
                    <a:pt x="170947" y="246633"/>
                  </a:lnTo>
                  <a:lnTo>
                    <a:pt x="98171" y="246633"/>
                  </a:lnTo>
                  <a:lnTo>
                    <a:pt x="82583" y="245850"/>
                  </a:lnTo>
                  <a:lnTo>
                    <a:pt x="67198" y="243601"/>
                  </a:lnTo>
                  <a:lnTo>
                    <a:pt x="52218" y="240043"/>
                  </a:lnTo>
                  <a:lnTo>
                    <a:pt x="37846" y="235330"/>
                  </a:lnTo>
                  <a:lnTo>
                    <a:pt x="55054" y="231066"/>
                  </a:lnTo>
                  <a:lnTo>
                    <a:pt x="71405" y="224647"/>
                  </a:lnTo>
                  <a:lnTo>
                    <a:pt x="86852" y="216203"/>
                  </a:lnTo>
                  <a:lnTo>
                    <a:pt x="101346" y="205866"/>
                  </a:lnTo>
                  <a:lnTo>
                    <a:pt x="103504" y="203834"/>
                  </a:lnTo>
                  <a:lnTo>
                    <a:pt x="104521" y="201167"/>
                  </a:lnTo>
                  <a:lnTo>
                    <a:pt x="104012" y="198373"/>
                  </a:lnTo>
                  <a:lnTo>
                    <a:pt x="103504" y="195198"/>
                  </a:lnTo>
                  <a:lnTo>
                    <a:pt x="100329" y="192531"/>
                  </a:lnTo>
                  <a:lnTo>
                    <a:pt x="96520" y="192531"/>
                  </a:lnTo>
                  <a:lnTo>
                    <a:pt x="83006" y="190186"/>
                  </a:lnTo>
                  <a:lnTo>
                    <a:pt x="70802" y="184816"/>
                  </a:lnTo>
                  <a:lnTo>
                    <a:pt x="60408" y="176637"/>
                  </a:lnTo>
                  <a:lnTo>
                    <a:pt x="52324" y="165861"/>
                  </a:lnTo>
                  <a:lnTo>
                    <a:pt x="56007" y="165861"/>
                  </a:lnTo>
                  <a:lnTo>
                    <a:pt x="60833" y="164718"/>
                  </a:lnTo>
                  <a:lnTo>
                    <a:pt x="64515" y="163702"/>
                  </a:lnTo>
                  <a:lnTo>
                    <a:pt x="68325" y="163194"/>
                  </a:lnTo>
                  <a:lnTo>
                    <a:pt x="70992" y="160527"/>
                  </a:lnTo>
                  <a:lnTo>
                    <a:pt x="70992" y="156717"/>
                  </a:lnTo>
                  <a:lnTo>
                    <a:pt x="71500" y="152907"/>
                  </a:lnTo>
                  <a:lnTo>
                    <a:pt x="68834" y="149732"/>
                  </a:lnTo>
                  <a:lnTo>
                    <a:pt x="31154" y="121062"/>
                  </a:lnTo>
                  <a:lnTo>
                    <a:pt x="26670" y="106933"/>
                  </a:lnTo>
                  <a:lnTo>
                    <a:pt x="50164" y="106933"/>
                  </a:lnTo>
                  <a:lnTo>
                    <a:pt x="51180" y="105917"/>
                  </a:lnTo>
                  <a:lnTo>
                    <a:pt x="52324" y="102107"/>
                  </a:lnTo>
                  <a:lnTo>
                    <a:pt x="52832" y="98932"/>
                  </a:lnTo>
                  <a:lnTo>
                    <a:pt x="50673" y="96265"/>
                  </a:lnTo>
                  <a:lnTo>
                    <a:pt x="48005" y="94741"/>
                  </a:lnTo>
                  <a:lnTo>
                    <a:pt x="40633" y="88772"/>
                  </a:lnTo>
                  <a:lnTo>
                    <a:pt x="20827" y="88772"/>
                  </a:lnTo>
                  <a:lnTo>
                    <a:pt x="20447" y="88645"/>
                  </a:lnTo>
                  <a:close/>
                </a:path>
                <a:path w="320039" h="262254">
                  <a:moveTo>
                    <a:pt x="203580" y="212724"/>
                  </a:moveTo>
                  <a:lnTo>
                    <a:pt x="199898" y="212724"/>
                  </a:lnTo>
                  <a:lnTo>
                    <a:pt x="198247" y="213232"/>
                  </a:lnTo>
                  <a:lnTo>
                    <a:pt x="196850" y="214502"/>
                  </a:lnTo>
                  <a:lnTo>
                    <a:pt x="174662" y="227881"/>
                  </a:lnTo>
                  <a:lnTo>
                    <a:pt x="150701" y="237997"/>
                  </a:lnTo>
                  <a:lnTo>
                    <a:pt x="125144" y="244399"/>
                  </a:lnTo>
                  <a:lnTo>
                    <a:pt x="98171" y="246633"/>
                  </a:lnTo>
                  <a:lnTo>
                    <a:pt x="170947" y="246633"/>
                  </a:lnTo>
                  <a:lnTo>
                    <a:pt x="181520" y="242250"/>
                  </a:lnTo>
                  <a:lnTo>
                    <a:pt x="210185" y="224662"/>
                  </a:lnTo>
                  <a:lnTo>
                    <a:pt x="210185" y="218185"/>
                  </a:lnTo>
                  <a:lnTo>
                    <a:pt x="207010" y="215010"/>
                  </a:lnTo>
                  <a:lnTo>
                    <a:pt x="205486" y="213613"/>
                  </a:lnTo>
                  <a:lnTo>
                    <a:pt x="203580" y="212724"/>
                  </a:lnTo>
                  <a:close/>
                </a:path>
                <a:path w="320039" h="262254">
                  <a:moveTo>
                    <a:pt x="308348" y="52450"/>
                  </a:moveTo>
                  <a:lnTo>
                    <a:pt x="287527" y="52450"/>
                  </a:lnTo>
                  <a:lnTo>
                    <a:pt x="282194" y="57784"/>
                  </a:lnTo>
                  <a:lnTo>
                    <a:pt x="276351" y="63118"/>
                  </a:lnTo>
                  <a:lnTo>
                    <a:pt x="266095" y="78612"/>
                  </a:lnTo>
                  <a:lnTo>
                    <a:pt x="263177" y="109283"/>
                  </a:lnTo>
                  <a:lnTo>
                    <a:pt x="254555" y="138969"/>
                  </a:lnTo>
                  <a:lnTo>
                    <a:pt x="240956" y="166036"/>
                  </a:lnTo>
                  <a:lnTo>
                    <a:pt x="223012" y="189864"/>
                  </a:lnTo>
                  <a:lnTo>
                    <a:pt x="220345" y="193039"/>
                  </a:lnTo>
                  <a:lnTo>
                    <a:pt x="220345" y="197865"/>
                  </a:lnTo>
                  <a:lnTo>
                    <a:pt x="224536" y="202056"/>
                  </a:lnTo>
                  <a:lnTo>
                    <a:pt x="226313" y="202818"/>
                  </a:lnTo>
                  <a:lnTo>
                    <a:pt x="230377" y="202818"/>
                  </a:lnTo>
                  <a:lnTo>
                    <a:pt x="268700" y="144002"/>
                  </a:lnTo>
                  <a:lnTo>
                    <a:pt x="281686" y="78612"/>
                  </a:lnTo>
                  <a:lnTo>
                    <a:pt x="291586" y="70580"/>
                  </a:lnTo>
                  <a:lnTo>
                    <a:pt x="300593" y="61690"/>
                  </a:lnTo>
                  <a:lnTo>
                    <a:pt x="308348" y="52450"/>
                  </a:lnTo>
                  <a:close/>
                </a:path>
                <a:path w="320039" h="262254">
                  <a:moveTo>
                    <a:pt x="50164" y="106933"/>
                  </a:moveTo>
                  <a:lnTo>
                    <a:pt x="26670" y="106933"/>
                  </a:lnTo>
                  <a:lnTo>
                    <a:pt x="32512" y="108076"/>
                  </a:lnTo>
                  <a:lnTo>
                    <a:pt x="38988" y="108584"/>
                  </a:lnTo>
                  <a:lnTo>
                    <a:pt x="48513" y="108584"/>
                  </a:lnTo>
                  <a:lnTo>
                    <a:pt x="50164" y="106933"/>
                  </a:lnTo>
                  <a:close/>
                </a:path>
                <a:path w="320039" h="262254">
                  <a:moveTo>
                    <a:pt x="23113" y="11683"/>
                  </a:moveTo>
                  <a:lnTo>
                    <a:pt x="19558" y="11683"/>
                  </a:lnTo>
                  <a:lnTo>
                    <a:pt x="16383" y="13715"/>
                  </a:lnTo>
                  <a:lnTo>
                    <a:pt x="15382" y="16259"/>
                  </a:lnTo>
                  <a:lnTo>
                    <a:pt x="12287" y="23435"/>
                  </a:lnTo>
                  <a:lnTo>
                    <a:pt x="9937" y="31178"/>
                  </a:lnTo>
                  <a:lnTo>
                    <a:pt x="8493" y="39112"/>
                  </a:lnTo>
                  <a:lnTo>
                    <a:pt x="8000" y="47116"/>
                  </a:lnTo>
                  <a:lnTo>
                    <a:pt x="8888" y="58590"/>
                  </a:lnTo>
                  <a:lnTo>
                    <a:pt x="11402" y="69244"/>
                  </a:lnTo>
                  <a:lnTo>
                    <a:pt x="11513" y="69651"/>
                  </a:lnTo>
                  <a:lnTo>
                    <a:pt x="15662" y="79728"/>
                  </a:lnTo>
                  <a:lnTo>
                    <a:pt x="21336" y="88772"/>
                  </a:lnTo>
                  <a:lnTo>
                    <a:pt x="40633" y="88772"/>
                  </a:lnTo>
                  <a:lnTo>
                    <a:pt x="36873" y="85728"/>
                  </a:lnTo>
                  <a:lnTo>
                    <a:pt x="28479" y="74453"/>
                  </a:lnTo>
                  <a:lnTo>
                    <a:pt x="23181" y="61416"/>
                  </a:lnTo>
                  <a:lnTo>
                    <a:pt x="21369" y="47378"/>
                  </a:lnTo>
                  <a:lnTo>
                    <a:pt x="21336" y="42798"/>
                  </a:lnTo>
                  <a:lnTo>
                    <a:pt x="21844" y="37972"/>
                  </a:lnTo>
                  <a:lnTo>
                    <a:pt x="23495" y="33146"/>
                  </a:lnTo>
                  <a:lnTo>
                    <a:pt x="48139" y="33146"/>
                  </a:lnTo>
                  <a:lnTo>
                    <a:pt x="44142" y="30079"/>
                  </a:lnTo>
                  <a:lnTo>
                    <a:pt x="28321" y="14477"/>
                  </a:lnTo>
                  <a:lnTo>
                    <a:pt x="26670" y="13334"/>
                  </a:lnTo>
                  <a:lnTo>
                    <a:pt x="25653" y="12318"/>
                  </a:lnTo>
                  <a:lnTo>
                    <a:pt x="23495" y="11810"/>
                  </a:lnTo>
                  <a:lnTo>
                    <a:pt x="23113" y="11683"/>
                  </a:lnTo>
                  <a:close/>
                </a:path>
                <a:path w="320039" h="262254">
                  <a:moveTo>
                    <a:pt x="48139" y="33146"/>
                  </a:moveTo>
                  <a:lnTo>
                    <a:pt x="23495" y="33146"/>
                  </a:lnTo>
                  <a:lnTo>
                    <a:pt x="39221" y="47378"/>
                  </a:lnTo>
                  <a:lnTo>
                    <a:pt x="75340" y="69651"/>
                  </a:lnTo>
                  <a:lnTo>
                    <a:pt x="119522" y="84661"/>
                  </a:lnTo>
                  <a:lnTo>
                    <a:pt x="131190" y="86105"/>
                  </a:lnTo>
                  <a:lnTo>
                    <a:pt x="138684" y="86105"/>
                  </a:lnTo>
                  <a:lnTo>
                    <a:pt x="141859" y="83946"/>
                  </a:lnTo>
                  <a:lnTo>
                    <a:pt x="143001" y="80771"/>
                  </a:lnTo>
                  <a:lnTo>
                    <a:pt x="143510" y="80263"/>
                  </a:lnTo>
                  <a:lnTo>
                    <a:pt x="143510" y="76453"/>
                  </a:lnTo>
                  <a:lnTo>
                    <a:pt x="144683" y="70611"/>
                  </a:lnTo>
                  <a:lnTo>
                    <a:pt x="130175" y="70611"/>
                  </a:lnTo>
                  <a:lnTo>
                    <a:pt x="81024" y="54804"/>
                  </a:lnTo>
                  <a:lnTo>
                    <a:pt x="61833" y="43656"/>
                  </a:lnTo>
                  <a:lnTo>
                    <a:pt x="48139" y="33146"/>
                  </a:lnTo>
                  <a:close/>
                </a:path>
                <a:path w="320039" h="262254">
                  <a:moveTo>
                    <a:pt x="207010" y="0"/>
                  </a:moveTo>
                  <a:lnTo>
                    <a:pt x="178573" y="5460"/>
                  </a:lnTo>
                  <a:lnTo>
                    <a:pt x="154781" y="20446"/>
                  </a:lnTo>
                  <a:lnTo>
                    <a:pt x="137894" y="42862"/>
                  </a:lnTo>
                  <a:lnTo>
                    <a:pt x="130175" y="70611"/>
                  </a:lnTo>
                  <a:lnTo>
                    <a:pt x="144683" y="70611"/>
                  </a:lnTo>
                  <a:lnTo>
                    <a:pt x="148290" y="52651"/>
                  </a:lnTo>
                  <a:lnTo>
                    <a:pt x="161369" y="33099"/>
                  </a:lnTo>
                  <a:lnTo>
                    <a:pt x="180853" y="19857"/>
                  </a:lnTo>
                  <a:lnTo>
                    <a:pt x="204850" y="14985"/>
                  </a:lnTo>
                  <a:lnTo>
                    <a:pt x="252490" y="14985"/>
                  </a:lnTo>
                  <a:lnTo>
                    <a:pt x="247479" y="11090"/>
                  </a:lnTo>
                  <a:lnTo>
                    <a:pt x="234854" y="4905"/>
                  </a:lnTo>
                  <a:lnTo>
                    <a:pt x="221230" y="1220"/>
                  </a:lnTo>
                  <a:lnTo>
                    <a:pt x="207010" y="0"/>
                  </a:lnTo>
                  <a:close/>
                </a:path>
                <a:path w="320039" h="262254">
                  <a:moveTo>
                    <a:pt x="298861" y="30479"/>
                  </a:moveTo>
                  <a:lnTo>
                    <a:pt x="277875" y="30479"/>
                  </a:lnTo>
                  <a:lnTo>
                    <a:pt x="274192" y="34289"/>
                  </a:lnTo>
                  <a:lnTo>
                    <a:pt x="269366" y="38480"/>
                  </a:lnTo>
                  <a:lnTo>
                    <a:pt x="264033" y="41147"/>
                  </a:lnTo>
                  <a:lnTo>
                    <a:pt x="260858" y="43306"/>
                  </a:lnTo>
                  <a:lnTo>
                    <a:pt x="259207" y="47116"/>
                  </a:lnTo>
                  <a:lnTo>
                    <a:pt x="260858" y="51307"/>
                  </a:lnTo>
                  <a:lnTo>
                    <a:pt x="261874" y="54101"/>
                  </a:lnTo>
                  <a:lnTo>
                    <a:pt x="265684" y="56133"/>
                  </a:lnTo>
                  <a:lnTo>
                    <a:pt x="268859" y="56133"/>
                  </a:lnTo>
                  <a:lnTo>
                    <a:pt x="275209" y="55117"/>
                  </a:lnTo>
                  <a:lnTo>
                    <a:pt x="281686" y="54609"/>
                  </a:lnTo>
                  <a:lnTo>
                    <a:pt x="287527" y="52450"/>
                  </a:lnTo>
                  <a:lnTo>
                    <a:pt x="308348" y="52450"/>
                  </a:lnTo>
                  <a:lnTo>
                    <a:pt x="308814" y="51895"/>
                  </a:lnTo>
                  <a:lnTo>
                    <a:pt x="316357" y="41147"/>
                  </a:lnTo>
                  <a:lnTo>
                    <a:pt x="320039" y="38480"/>
                  </a:lnTo>
                  <a:lnTo>
                    <a:pt x="319705" y="35305"/>
                  </a:lnTo>
                  <a:lnTo>
                    <a:pt x="295528" y="35305"/>
                  </a:lnTo>
                  <a:lnTo>
                    <a:pt x="298861" y="30479"/>
                  </a:lnTo>
                  <a:close/>
                </a:path>
                <a:path w="320039" h="262254">
                  <a:moveTo>
                    <a:pt x="252490" y="14985"/>
                  </a:moveTo>
                  <a:lnTo>
                    <a:pt x="204850" y="14985"/>
                  </a:lnTo>
                  <a:lnTo>
                    <a:pt x="216999" y="16259"/>
                  </a:lnTo>
                  <a:lnTo>
                    <a:pt x="228504" y="19938"/>
                  </a:lnTo>
                  <a:lnTo>
                    <a:pt x="239105" y="25808"/>
                  </a:lnTo>
                  <a:lnTo>
                    <a:pt x="248538" y="33654"/>
                  </a:lnTo>
                  <a:lnTo>
                    <a:pt x="250189" y="35305"/>
                  </a:lnTo>
                  <a:lnTo>
                    <a:pt x="251840" y="36067"/>
                  </a:lnTo>
                  <a:lnTo>
                    <a:pt x="254253" y="36067"/>
                  </a:lnTo>
                  <a:lnTo>
                    <a:pt x="263525" y="34289"/>
                  </a:lnTo>
                  <a:lnTo>
                    <a:pt x="271017" y="33146"/>
                  </a:lnTo>
                  <a:lnTo>
                    <a:pt x="277875" y="30479"/>
                  </a:lnTo>
                  <a:lnTo>
                    <a:pt x="298861" y="30479"/>
                  </a:lnTo>
                  <a:lnTo>
                    <a:pt x="299212" y="29971"/>
                  </a:lnTo>
                  <a:lnTo>
                    <a:pt x="303022" y="22986"/>
                  </a:lnTo>
                  <a:lnTo>
                    <a:pt x="304355" y="19811"/>
                  </a:lnTo>
                  <a:lnTo>
                    <a:pt x="258699" y="19811"/>
                  </a:lnTo>
                  <a:lnTo>
                    <a:pt x="252490" y="14985"/>
                  </a:lnTo>
                  <a:close/>
                </a:path>
                <a:path w="320039" h="262254">
                  <a:moveTo>
                    <a:pt x="313054" y="29971"/>
                  </a:moveTo>
                  <a:lnTo>
                    <a:pt x="309625" y="29971"/>
                  </a:lnTo>
                  <a:lnTo>
                    <a:pt x="308483" y="30098"/>
                  </a:lnTo>
                  <a:lnTo>
                    <a:pt x="307213" y="30479"/>
                  </a:lnTo>
                  <a:lnTo>
                    <a:pt x="303529" y="32638"/>
                  </a:lnTo>
                  <a:lnTo>
                    <a:pt x="299212" y="33654"/>
                  </a:lnTo>
                  <a:lnTo>
                    <a:pt x="295528" y="35305"/>
                  </a:lnTo>
                  <a:lnTo>
                    <a:pt x="319705" y="35305"/>
                  </a:lnTo>
                  <a:lnTo>
                    <a:pt x="319532" y="33654"/>
                  </a:lnTo>
                  <a:lnTo>
                    <a:pt x="316357" y="32130"/>
                  </a:lnTo>
                  <a:lnTo>
                    <a:pt x="314833" y="30733"/>
                  </a:lnTo>
                  <a:lnTo>
                    <a:pt x="313054" y="29971"/>
                  </a:lnTo>
                  <a:close/>
                </a:path>
                <a:path w="320039" h="262254">
                  <a:moveTo>
                    <a:pt x="300227" y="6095"/>
                  </a:moveTo>
                  <a:lnTo>
                    <a:pt x="297052" y="6095"/>
                  </a:lnTo>
                  <a:lnTo>
                    <a:pt x="296037" y="6349"/>
                  </a:lnTo>
                  <a:lnTo>
                    <a:pt x="294894" y="6984"/>
                  </a:lnTo>
                  <a:lnTo>
                    <a:pt x="286113" y="11632"/>
                  </a:lnTo>
                  <a:lnTo>
                    <a:pt x="277225" y="15208"/>
                  </a:lnTo>
                  <a:lnTo>
                    <a:pt x="268122" y="17879"/>
                  </a:lnTo>
                  <a:lnTo>
                    <a:pt x="258699" y="19811"/>
                  </a:lnTo>
                  <a:lnTo>
                    <a:pt x="304355" y="19811"/>
                  </a:lnTo>
                  <a:lnTo>
                    <a:pt x="305688" y="16636"/>
                  </a:lnTo>
                  <a:lnTo>
                    <a:pt x="306100" y="14477"/>
                  </a:lnTo>
                  <a:lnTo>
                    <a:pt x="306197" y="10667"/>
                  </a:lnTo>
                  <a:lnTo>
                    <a:pt x="304038" y="8635"/>
                  </a:lnTo>
                  <a:lnTo>
                    <a:pt x="302387" y="6857"/>
                  </a:lnTo>
                  <a:lnTo>
                    <a:pt x="300227" y="6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4120896" y="3121151"/>
            <a:ext cx="524510" cy="524510"/>
            <a:chOff x="4120896" y="3121151"/>
            <a:chExt cx="524510" cy="524510"/>
          </a:xfrm>
        </p:grpSpPr>
        <p:sp>
          <p:nvSpPr>
            <p:cNvPr id="41" name="object 41"/>
            <p:cNvSpPr/>
            <p:nvPr/>
          </p:nvSpPr>
          <p:spPr>
            <a:xfrm>
              <a:off x="4120896" y="3121151"/>
              <a:ext cx="524510" cy="524510"/>
            </a:xfrm>
            <a:custGeom>
              <a:avLst/>
              <a:gdLst/>
              <a:ahLst/>
              <a:cxnLst/>
              <a:rect l="l" t="t" r="r" b="b"/>
              <a:pathLst>
                <a:path w="524510" h="524510">
                  <a:moveTo>
                    <a:pt x="524255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524255" y="524256"/>
                  </a:lnTo>
                  <a:lnTo>
                    <a:pt x="524255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36720" y="3252215"/>
              <a:ext cx="77724" cy="2621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49496" y="3345179"/>
              <a:ext cx="179831" cy="1691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093214" y="4019550"/>
            <a:ext cx="4692650" cy="443711"/>
          </a:xfrm>
          <a:prstGeom prst="rect">
            <a:avLst/>
          </a:prstGeom>
          <a:solidFill>
            <a:srgbClr val="E897AC"/>
          </a:solidFill>
          <a:ln w="25400">
            <a:solidFill>
              <a:srgbClr val="AA6D7C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79070" algn="ctr">
              <a:lnSpc>
                <a:spcPct val="100000"/>
              </a:lnSpc>
              <a:spcBef>
                <a:spcPts val="100"/>
              </a:spcBef>
            </a:pPr>
            <a:r>
              <a:rPr sz="2800" b="1" spc="-5" smtClean="0">
                <a:solidFill>
                  <a:srgbClr val="FFFFFF"/>
                </a:solidFill>
                <a:latin typeface="Arial"/>
                <a:cs typeface="Arial"/>
              </a:rPr>
              <a:t>www.</a:t>
            </a:r>
            <a:r>
              <a:rPr lang="en-US" sz="2800" b="1" spc="-5" dirty="0" smtClean="0">
                <a:solidFill>
                  <a:srgbClr val="FFFFFF"/>
                </a:solidFill>
                <a:latin typeface="Arial"/>
                <a:cs typeface="Arial"/>
              </a:rPr>
              <a:t>incomesathi.com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35096" y="676655"/>
            <a:ext cx="1927860" cy="652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>
          <a:xfrm>
            <a:off x="3108960" y="5543550"/>
            <a:ext cx="292608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056" y="1122679"/>
            <a:ext cx="108585" cy="110489"/>
          </a:xfrm>
          <a:custGeom>
            <a:avLst/>
            <a:gdLst/>
            <a:ahLst/>
            <a:cxnLst/>
            <a:rect l="l" t="t" r="r" b="b"/>
            <a:pathLst>
              <a:path w="108584" h="110490">
                <a:moveTo>
                  <a:pt x="108204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0"/>
                </a:lnTo>
                <a:lnTo>
                  <a:pt x="0" y="110490"/>
                </a:lnTo>
                <a:lnTo>
                  <a:pt x="108204" y="110490"/>
                </a:lnTo>
                <a:lnTo>
                  <a:pt x="108204" y="101727"/>
                </a:lnTo>
                <a:lnTo>
                  <a:pt x="108204" y="101600"/>
                </a:lnTo>
                <a:lnTo>
                  <a:pt x="108204" y="9017"/>
                </a:lnTo>
                <a:lnTo>
                  <a:pt x="100203" y="9017"/>
                </a:lnTo>
                <a:lnTo>
                  <a:pt x="100203" y="101600"/>
                </a:lnTo>
                <a:lnTo>
                  <a:pt x="8382" y="101600"/>
                </a:lnTo>
                <a:lnTo>
                  <a:pt x="8382" y="8890"/>
                </a:lnTo>
                <a:lnTo>
                  <a:pt x="108204" y="889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9488" y="21462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076"/>
                </a:lnTo>
                <a:lnTo>
                  <a:pt x="109728" y="100076"/>
                </a:lnTo>
                <a:lnTo>
                  <a:pt x="109728" y="8890"/>
                </a:lnTo>
                <a:lnTo>
                  <a:pt x="109728" y="8636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0504" y="42036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156210" y="0"/>
                </a:lnTo>
                <a:lnTo>
                  <a:pt x="156210" y="8890"/>
                </a:lnTo>
                <a:lnTo>
                  <a:pt x="156210" y="156210"/>
                </a:lnTo>
                <a:lnTo>
                  <a:pt x="8382" y="156210"/>
                </a:lnTo>
                <a:lnTo>
                  <a:pt x="8382" y="8890"/>
                </a:lnTo>
                <a:lnTo>
                  <a:pt x="156210" y="8890"/>
                </a:lnTo>
                <a:lnTo>
                  <a:pt x="156210" y="0"/>
                </a:ln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164592" y="165100"/>
                </a:lnTo>
                <a:lnTo>
                  <a:pt x="164592" y="156337"/>
                </a:lnTo>
                <a:lnTo>
                  <a:pt x="164592" y="156210"/>
                </a:lnTo>
                <a:lnTo>
                  <a:pt x="164592" y="8890"/>
                </a:lnTo>
                <a:lnTo>
                  <a:pt x="164592" y="8763"/>
                </a:lnTo>
                <a:lnTo>
                  <a:pt x="16459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2231" y="278917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45669" y="0"/>
                </a:moveTo>
                <a:lnTo>
                  <a:pt x="0" y="0"/>
                </a:lnTo>
                <a:lnTo>
                  <a:pt x="0" y="44170"/>
                </a:lnTo>
                <a:lnTo>
                  <a:pt x="45669" y="44170"/>
                </a:lnTo>
                <a:lnTo>
                  <a:pt x="456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3111" y="0"/>
            <a:ext cx="155575" cy="86995"/>
          </a:xfrm>
          <a:custGeom>
            <a:avLst/>
            <a:gdLst/>
            <a:ahLst/>
            <a:cxnLst/>
            <a:rect l="l" t="t" r="r" b="b"/>
            <a:pathLst>
              <a:path w="155575" h="86995">
                <a:moveTo>
                  <a:pt x="0" y="86867"/>
                </a:moveTo>
                <a:lnTo>
                  <a:pt x="155422" y="86867"/>
                </a:lnTo>
                <a:lnTo>
                  <a:pt x="155422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4295" y="355117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46"/>
                </a:lnTo>
                <a:lnTo>
                  <a:pt x="155422" y="156946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4907" y="60810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94"/>
                </a:lnTo>
                <a:lnTo>
                  <a:pt x="121920" y="121894"/>
                </a:lnTo>
                <a:lnTo>
                  <a:pt x="121920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90830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8"/>
                </a:lnTo>
                <a:lnTo>
                  <a:pt x="155422" y="155448"/>
                </a:lnTo>
                <a:lnTo>
                  <a:pt x="155422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4540250"/>
            <a:ext cx="224154" cy="311150"/>
            <a:chOff x="0" y="4540250"/>
            <a:chExt cx="224154" cy="311150"/>
          </a:xfrm>
        </p:grpSpPr>
        <p:sp>
          <p:nvSpPr>
            <p:cNvPr id="11" name="object 11"/>
            <p:cNvSpPr/>
            <p:nvPr/>
          </p:nvSpPr>
          <p:spPr>
            <a:xfrm>
              <a:off x="0" y="4540249"/>
              <a:ext cx="82550" cy="163830"/>
            </a:xfrm>
            <a:custGeom>
              <a:avLst/>
              <a:gdLst/>
              <a:ahLst/>
              <a:cxnLst/>
              <a:rect l="l" t="t" r="r" b="b"/>
              <a:pathLst>
                <a:path w="82550" h="163829">
                  <a:moveTo>
                    <a:pt x="822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3875" y="7620"/>
                  </a:lnTo>
                  <a:lnTo>
                    <a:pt x="73875" y="156210"/>
                  </a:lnTo>
                  <a:lnTo>
                    <a:pt x="0" y="156210"/>
                  </a:lnTo>
                  <a:lnTo>
                    <a:pt x="0" y="163830"/>
                  </a:lnTo>
                  <a:lnTo>
                    <a:pt x="82296" y="163830"/>
                  </a:lnTo>
                  <a:lnTo>
                    <a:pt x="82296" y="156210"/>
                  </a:lnTo>
                  <a:lnTo>
                    <a:pt x="82296" y="76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4727473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20" h="123825">
                  <a:moveTo>
                    <a:pt x="121920" y="0"/>
                  </a:moveTo>
                  <a:lnTo>
                    <a:pt x="0" y="0"/>
                  </a:lnTo>
                  <a:lnTo>
                    <a:pt x="0" y="123418"/>
                  </a:lnTo>
                  <a:lnTo>
                    <a:pt x="121920" y="123418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77113" y="339674"/>
            <a:ext cx="5086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WHAT </a:t>
            </a:r>
            <a:r>
              <a:rPr sz="3200" dirty="0"/>
              <a:t>IS</a:t>
            </a:r>
            <a:r>
              <a:rPr sz="3200" spc="30" dirty="0"/>
              <a:t> </a:t>
            </a:r>
            <a:r>
              <a:rPr sz="3200" spc="-25" dirty="0"/>
              <a:t>DECENTRALIZATION?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551484" y="1294333"/>
            <a:ext cx="4331970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Decentralized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marketing is created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an  automated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contract that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offers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maximum  security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sustainability.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 smart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contract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 an  automatic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execution algorithm.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contracts,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cryptocurrencies,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decentralized. They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work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strictly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according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underlying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program,  without the possibility of subsequently changing  the defined execution. The code that contains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 logic of the contract expiration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on the  blockchain 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calculations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provided by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millions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computers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around the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world.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This  ensures that there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hacking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into the 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smart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contract and stopping the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project.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7113" y="4499559"/>
            <a:ext cx="669226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C000"/>
                </a:solidFill>
                <a:latin typeface="Arial"/>
                <a:cs typeface="Arial"/>
              </a:rPr>
              <a:t>*The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 blockchain</a:t>
            </a:r>
            <a:r>
              <a:rPr sz="11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sz="11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an</a:t>
            </a:r>
            <a:r>
              <a:rPr sz="11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immutable</a:t>
            </a:r>
            <a:r>
              <a:rPr sz="1100" b="1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record</a:t>
            </a:r>
            <a:r>
              <a:rPr sz="11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of transactions</a:t>
            </a:r>
            <a:r>
              <a:rPr sz="11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and</a:t>
            </a:r>
            <a:r>
              <a:rPr sz="1100" b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information,</a:t>
            </a:r>
            <a:r>
              <a:rPr sz="11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spc="5" dirty="0">
                <a:solidFill>
                  <a:srgbClr val="FFC000"/>
                </a:solidFill>
                <a:latin typeface="Arial"/>
                <a:cs typeface="Arial"/>
              </a:rPr>
              <a:t>which</a:t>
            </a:r>
            <a:r>
              <a:rPr sz="11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is</a:t>
            </a:r>
            <a:r>
              <a:rPr sz="1100" b="1" spc="-5" dirty="0">
                <a:solidFill>
                  <a:srgbClr val="FFC000"/>
                </a:solidFill>
                <a:latin typeface="Arial"/>
                <a:cs typeface="Arial"/>
              </a:rPr>
              <a:t> cryptographically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protected from any subsequent manipulation using thousands of independent computers</a:t>
            </a:r>
            <a:r>
              <a:rPr sz="1100" b="1" spc="-18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C000"/>
                </a:solidFill>
                <a:latin typeface="Arial"/>
                <a:cs typeface="Arial"/>
              </a:rPr>
              <a:t>worldwide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2352" y="1514855"/>
            <a:ext cx="3723132" cy="2706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934200" y="5010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>
          <a:xfrm>
            <a:off x="6629400" y="4781550"/>
            <a:ext cx="2743200" cy="6095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781550"/>
            <a:ext cx="255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113" y="321690"/>
            <a:ext cx="7157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5" dirty="0"/>
              <a:t>ADVANTAGES </a:t>
            </a:r>
            <a:r>
              <a:rPr sz="3200" dirty="0"/>
              <a:t>/ </a:t>
            </a:r>
            <a:r>
              <a:rPr sz="3200" spc="-45" dirty="0"/>
              <a:t>FEATURES </a:t>
            </a:r>
            <a:r>
              <a:rPr sz="3200" dirty="0"/>
              <a:t>OF D-APP</a:t>
            </a:r>
            <a:r>
              <a:rPr sz="3200" spc="25" dirty="0"/>
              <a:t> </a:t>
            </a:r>
            <a:r>
              <a:rPr sz="3200" dirty="0"/>
              <a:t>YEEP?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7113" y="1528063"/>
            <a:ext cx="472186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reward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 in wyzth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token</a:t>
            </a:r>
            <a:endParaRPr sz="16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Investment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be $100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multiples of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$100.</a:t>
            </a:r>
            <a:endParaRPr sz="16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ROI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 1%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300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endParaRPr sz="16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10% from direct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referral</a:t>
            </a:r>
            <a:endParaRPr sz="1600">
              <a:latin typeface="Arial"/>
              <a:cs typeface="Arial"/>
            </a:endParaRPr>
          </a:p>
          <a:p>
            <a:pPr marL="355600" marR="33210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income on ROI income of referrals - 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Level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 to 20;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payout 10%,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9%......1%,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1%,  2%,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....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  <a:p>
            <a:pPr marL="355600" marR="22479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Staking Income on WYZTH starting from in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option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3rd-12th Months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0.10% -0.25%  daily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8320" y="1388363"/>
            <a:ext cx="3243072" cy="3226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81550"/>
            <a:ext cx="271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113" y="321690"/>
            <a:ext cx="2707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WHAT </a:t>
            </a:r>
            <a:r>
              <a:rPr sz="3200" dirty="0"/>
              <a:t>IS</a:t>
            </a:r>
            <a:r>
              <a:rPr sz="3200" spc="-10" dirty="0"/>
              <a:t> </a:t>
            </a:r>
            <a:r>
              <a:rPr sz="3200" spc="-15" dirty="0"/>
              <a:t>TRON?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57199" y="1325372"/>
            <a:ext cx="48279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Tron is a blockchain-based decentralized  operating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system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based on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cryptocurrency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native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 this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system,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6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TRX.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8874" y="2642870"/>
            <a:ext cx="5469255" cy="472440"/>
            <a:chOff x="388874" y="2642870"/>
            <a:chExt cx="5469255" cy="472440"/>
          </a:xfrm>
        </p:grpSpPr>
        <p:sp>
          <p:nvSpPr>
            <p:cNvPr id="5" name="object 5"/>
            <p:cNvSpPr/>
            <p:nvPr/>
          </p:nvSpPr>
          <p:spPr>
            <a:xfrm>
              <a:off x="401574" y="2655570"/>
              <a:ext cx="5443855" cy="447040"/>
            </a:xfrm>
            <a:custGeom>
              <a:avLst/>
              <a:gdLst/>
              <a:ahLst/>
              <a:cxnLst/>
              <a:rect l="l" t="t" r="r" b="b"/>
              <a:pathLst>
                <a:path w="5443855" h="447039">
                  <a:moveTo>
                    <a:pt x="5369306" y="0"/>
                  </a:moveTo>
                  <a:lnTo>
                    <a:pt x="74421" y="0"/>
                  </a:lnTo>
                  <a:lnTo>
                    <a:pt x="45455" y="5842"/>
                  </a:lnTo>
                  <a:lnTo>
                    <a:pt x="21799" y="21780"/>
                  </a:lnTo>
                  <a:lnTo>
                    <a:pt x="5849" y="45434"/>
                  </a:lnTo>
                  <a:lnTo>
                    <a:pt x="0" y="74422"/>
                  </a:lnTo>
                  <a:lnTo>
                    <a:pt x="0" y="372110"/>
                  </a:lnTo>
                  <a:lnTo>
                    <a:pt x="5849" y="401097"/>
                  </a:lnTo>
                  <a:lnTo>
                    <a:pt x="21799" y="424751"/>
                  </a:lnTo>
                  <a:lnTo>
                    <a:pt x="45455" y="440689"/>
                  </a:lnTo>
                  <a:lnTo>
                    <a:pt x="74421" y="446531"/>
                  </a:lnTo>
                  <a:lnTo>
                    <a:pt x="5369306" y="446531"/>
                  </a:lnTo>
                  <a:lnTo>
                    <a:pt x="5398293" y="440689"/>
                  </a:lnTo>
                  <a:lnTo>
                    <a:pt x="5421947" y="424751"/>
                  </a:lnTo>
                  <a:lnTo>
                    <a:pt x="5437886" y="401097"/>
                  </a:lnTo>
                  <a:lnTo>
                    <a:pt x="5443728" y="372110"/>
                  </a:lnTo>
                  <a:lnTo>
                    <a:pt x="5443728" y="74422"/>
                  </a:lnTo>
                  <a:lnTo>
                    <a:pt x="5437886" y="45434"/>
                  </a:lnTo>
                  <a:lnTo>
                    <a:pt x="5421947" y="21780"/>
                  </a:lnTo>
                  <a:lnTo>
                    <a:pt x="5398293" y="5842"/>
                  </a:lnTo>
                  <a:lnTo>
                    <a:pt x="5369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1574" y="2655570"/>
              <a:ext cx="5443855" cy="447040"/>
            </a:xfrm>
            <a:custGeom>
              <a:avLst/>
              <a:gdLst/>
              <a:ahLst/>
              <a:cxnLst/>
              <a:rect l="l" t="t" r="r" b="b"/>
              <a:pathLst>
                <a:path w="5443855" h="447039">
                  <a:moveTo>
                    <a:pt x="0" y="74422"/>
                  </a:moveTo>
                  <a:lnTo>
                    <a:pt x="5849" y="45434"/>
                  </a:lnTo>
                  <a:lnTo>
                    <a:pt x="21799" y="21780"/>
                  </a:lnTo>
                  <a:lnTo>
                    <a:pt x="45455" y="5842"/>
                  </a:lnTo>
                  <a:lnTo>
                    <a:pt x="74421" y="0"/>
                  </a:lnTo>
                  <a:lnTo>
                    <a:pt x="5369306" y="0"/>
                  </a:lnTo>
                  <a:lnTo>
                    <a:pt x="5398293" y="5842"/>
                  </a:lnTo>
                  <a:lnTo>
                    <a:pt x="5421947" y="21780"/>
                  </a:lnTo>
                  <a:lnTo>
                    <a:pt x="5437886" y="45434"/>
                  </a:lnTo>
                  <a:lnTo>
                    <a:pt x="5443728" y="74422"/>
                  </a:lnTo>
                  <a:lnTo>
                    <a:pt x="5443728" y="372110"/>
                  </a:lnTo>
                  <a:lnTo>
                    <a:pt x="5437886" y="401097"/>
                  </a:lnTo>
                  <a:lnTo>
                    <a:pt x="5421947" y="424751"/>
                  </a:lnTo>
                  <a:lnTo>
                    <a:pt x="5398293" y="440689"/>
                  </a:lnTo>
                  <a:lnTo>
                    <a:pt x="5369306" y="446531"/>
                  </a:lnTo>
                  <a:lnTo>
                    <a:pt x="74421" y="446531"/>
                  </a:lnTo>
                  <a:lnTo>
                    <a:pt x="45455" y="440689"/>
                  </a:lnTo>
                  <a:lnTo>
                    <a:pt x="21799" y="424751"/>
                  </a:lnTo>
                  <a:lnTo>
                    <a:pt x="5849" y="401097"/>
                  </a:lnTo>
                  <a:lnTo>
                    <a:pt x="0" y="372110"/>
                  </a:lnTo>
                  <a:lnTo>
                    <a:pt x="0" y="74422"/>
                  </a:lnTo>
                  <a:close/>
                </a:path>
              </a:pathLst>
            </a:custGeom>
            <a:ln w="25400">
              <a:solidFill>
                <a:srgbClr val="0022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96772" y="2663444"/>
            <a:ext cx="4053204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002845"/>
                </a:solidFill>
                <a:latin typeface="Arial"/>
                <a:cs typeface="Arial"/>
              </a:rPr>
              <a:t>Where can </a:t>
            </a:r>
            <a:r>
              <a:rPr sz="2300" b="1" spc="-10" dirty="0">
                <a:solidFill>
                  <a:srgbClr val="002845"/>
                </a:solidFill>
                <a:latin typeface="Arial"/>
                <a:cs typeface="Arial"/>
              </a:rPr>
              <a:t>you </a:t>
            </a:r>
            <a:r>
              <a:rPr sz="2300" b="1" spc="-5" dirty="0">
                <a:solidFill>
                  <a:srgbClr val="002845"/>
                </a:solidFill>
                <a:latin typeface="Arial"/>
                <a:cs typeface="Arial"/>
              </a:rPr>
              <a:t>buy </a:t>
            </a:r>
            <a:r>
              <a:rPr sz="2300" b="1" dirty="0">
                <a:solidFill>
                  <a:srgbClr val="002845"/>
                </a:solidFill>
                <a:latin typeface="Arial"/>
                <a:cs typeface="Arial"/>
              </a:rPr>
              <a:t>and</a:t>
            </a:r>
            <a:r>
              <a:rPr sz="2300" b="1" spc="-40" dirty="0">
                <a:solidFill>
                  <a:srgbClr val="002845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002845"/>
                </a:solidFill>
                <a:latin typeface="Arial"/>
                <a:cs typeface="Arial"/>
              </a:rPr>
              <a:t>sell?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113" y="3614165"/>
            <a:ext cx="36620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sz="1600" b="1" spc="-5" dirty="0">
                <a:solidFill>
                  <a:srgbClr val="FFC000"/>
                </a:solidFill>
                <a:latin typeface="Arial"/>
                <a:cs typeface="Arial"/>
                <a:hlinkClick r:id="rId2"/>
              </a:rPr>
              <a:t>www.coinmarketcap.com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and  identify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Crypto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Exchanges operating  in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countries. Thereafter,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can  buy or sell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crypto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wallet.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7655" y="3628644"/>
            <a:ext cx="3878579" cy="1033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8211" y="685800"/>
            <a:ext cx="2278380" cy="2630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81550"/>
            <a:ext cx="218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0056" y="1122679"/>
            <a:ext cx="108585" cy="110489"/>
          </a:xfrm>
          <a:custGeom>
            <a:avLst/>
            <a:gdLst/>
            <a:ahLst/>
            <a:cxnLst/>
            <a:rect l="l" t="t" r="r" b="b"/>
            <a:pathLst>
              <a:path w="108584" h="110490">
                <a:moveTo>
                  <a:pt x="108204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0"/>
                </a:lnTo>
                <a:lnTo>
                  <a:pt x="0" y="110490"/>
                </a:lnTo>
                <a:lnTo>
                  <a:pt x="108204" y="110490"/>
                </a:lnTo>
                <a:lnTo>
                  <a:pt x="108204" y="101727"/>
                </a:lnTo>
                <a:lnTo>
                  <a:pt x="108204" y="101600"/>
                </a:lnTo>
                <a:lnTo>
                  <a:pt x="108204" y="9017"/>
                </a:lnTo>
                <a:lnTo>
                  <a:pt x="100203" y="9017"/>
                </a:lnTo>
                <a:lnTo>
                  <a:pt x="100203" y="101600"/>
                </a:lnTo>
                <a:lnTo>
                  <a:pt x="8382" y="101600"/>
                </a:lnTo>
                <a:lnTo>
                  <a:pt x="8382" y="8890"/>
                </a:lnTo>
                <a:lnTo>
                  <a:pt x="108204" y="8890"/>
                </a:lnTo>
                <a:lnTo>
                  <a:pt x="108204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9488" y="21462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076"/>
                </a:lnTo>
                <a:lnTo>
                  <a:pt x="109728" y="100076"/>
                </a:lnTo>
                <a:lnTo>
                  <a:pt x="109728" y="8890"/>
                </a:lnTo>
                <a:lnTo>
                  <a:pt x="109728" y="8636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0504" y="42036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164592" y="0"/>
                </a:moveTo>
                <a:lnTo>
                  <a:pt x="156210" y="0"/>
                </a:lnTo>
                <a:lnTo>
                  <a:pt x="156210" y="8890"/>
                </a:lnTo>
                <a:lnTo>
                  <a:pt x="156210" y="156210"/>
                </a:lnTo>
                <a:lnTo>
                  <a:pt x="8382" y="156210"/>
                </a:lnTo>
                <a:lnTo>
                  <a:pt x="8382" y="8890"/>
                </a:lnTo>
                <a:lnTo>
                  <a:pt x="156210" y="8890"/>
                </a:lnTo>
                <a:lnTo>
                  <a:pt x="156210" y="0"/>
                </a:ln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164592" y="165100"/>
                </a:lnTo>
                <a:lnTo>
                  <a:pt x="164592" y="156337"/>
                </a:lnTo>
                <a:lnTo>
                  <a:pt x="164592" y="156210"/>
                </a:lnTo>
                <a:lnTo>
                  <a:pt x="164592" y="8890"/>
                </a:lnTo>
                <a:lnTo>
                  <a:pt x="164592" y="8763"/>
                </a:lnTo>
                <a:lnTo>
                  <a:pt x="16459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2231" y="278917"/>
            <a:ext cx="45720" cy="44450"/>
          </a:xfrm>
          <a:custGeom>
            <a:avLst/>
            <a:gdLst/>
            <a:ahLst/>
            <a:cxnLst/>
            <a:rect l="l" t="t" r="r" b="b"/>
            <a:pathLst>
              <a:path w="45720" h="44450">
                <a:moveTo>
                  <a:pt x="45669" y="0"/>
                </a:moveTo>
                <a:lnTo>
                  <a:pt x="0" y="0"/>
                </a:lnTo>
                <a:lnTo>
                  <a:pt x="0" y="44170"/>
                </a:lnTo>
                <a:lnTo>
                  <a:pt x="45669" y="44170"/>
                </a:lnTo>
                <a:lnTo>
                  <a:pt x="45669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3111" y="0"/>
            <a:ext cx="155575" cy="86995"/>
          </a:xfrm>
          <a:custGeom>
            <a:avLst/>
            <a:gdLst/>
            <a:ahLst/>
            <a:cxnLst/>
            <a:rect l="l" t="t" r="r" b="b"/>
            <a:pathLst>
              <a:path w="155575" h="86995">
                <a:moveTo>
                  <a:pt x="0" y="86867"/>
                </a:moveTo>
                <a:lnTo>
                  <a:pt x="155422" y="86867"/>
                </a:lnTo>
                <a:lnTo>
                  <a:pt x="155422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4295" y="355117"/>
            <a:ext cx="155575" cy="157480"/>
          </a:xfrm>
          <a:custGeom>
            <a:avLst/>
            <a:gdLst/>
            <a:ahLst/>
            <a:cxnLst/>
            <a:rect l="l" t="t" r="r" b="b"/>
            <a:pathLst>
              <a:path w="155575" h="157479">
                <a:moveTo>
                  <a:pt x="155422" y="0"/>
                </a:moveTo>
                <a:lnTo>
                  <a:pt x="0" y="0"/>
                </a:lnTo>
                <a:lnTo>
                  <a:pt x="0" y="156946"/>
                </a:lnTo>
                <a:lnTo>
                  <a:pt x="155422" y="156946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4907" y="608101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20" h="121920">
                <a:moveTo>
                  <a:pt x="121920" y="0"/>
                </a:moveTo>
                <a:lnTo>
                  <a:pt x="0" y="0"/>
                </a:lnTo>
                <a:lnTo>
                  <a:pt x="0" y="121894"/>
                </a:lnTo>
                <a:lnTo>
                  <a:pt x="121920" y="121894"/>
                </a:lnTo>
                <a:lnTo>
                  <a:pt x="121920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8691" y="908303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8"/>
                </a:lnTo>
                <a:lnTo>
                  <a:pt x="155422" y="155448"/>
                </a:lnTo>
                <a:lnTo>
                  <a:pt x="155422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0" y="4540250"/>
            <a:ext cx="224154" cy="311150"/>
            <a:chOff x="0" y="4540250"/>
            <a:chExt cx="224154" cy="311150"/>
          </a:xfrm>
        </p:grpSpPr>
        <p:sp>
          <p:nvSpPr>
            <p:cNvPr id="11" name="object 11"/>
            <p:cNvSpPr/>
            <p:nvPr/>
          </p:nvSpPr>
          <p:spPr>
            <a:xfrm>
              <a:off x="0" y="4540249"/>
              <a:ext cx="82550" cy="163830"/>
            </a:xfrm>
            <a:custGeom>
              <a:avLst/>
              <a:gdLst/>
              <a:ahLst/>
              <a:cxnLst/>
              <a:rect l="l" t="t" r="r" b="b"/>
              <a:pathLst>
                <a:path w="82550" h="163829">
                  <a:moveTo>
                    <a:pt x="822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73875" y="7620"/>
                  </a:lnTo>
                  <a:lnTo>
                    <a:pt x="73875" y="156210"/>
                  </a:lnTo>
                  <a:lnTo>
                    <a:pt x="0" y="156210"/>
                  </a:lnTo>
                  <a:lnTo>
                    <a:pt x="0" y="163830"/>
                  </a:lnTo>
                  <a:lnTo>
                    <a:pt x="82296" y="163830"/>
                  </a:lnTo>
                  <a:lnTo>
                    <a:pt x="82296" y="156210"/>
                  </a:lnTo>
                  <a:lnTo>
                    <a:pt x="82296" y="7620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9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107" y="4727473"/>
              <a:ext cx="121920" cy="123825"/>
            </a:xfrm>
            <a:custGeom>
              <a:avLst/>
              <a:gdLst/>
              <a:ahLst/>
              <a:cxnLst/>
              <a:rect l="l" t="t" r="r" b="b"/>
              <a:pathLst>
                <a:path w="121920" h="123825">
                  <a:moveTo>
                    <a:pt x="121920" y="0"/>
                  </a:moveTo>
                  <a:lnTo>
                    <a:pt x="0" y="0"/>
                  </a:lnTo>
                  <a:lnTo>
                    <a:pt x="0" y="123418"/>
                  </a:lnTo>
                  <a:lnTo>
                    <a:pt x="121920" y="123418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C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97788" y="371678"/>
            <a:ext cx="371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/>
              <a:t>WHAT </a:t>
            </a:r>
            <a:r>
              <a:rPr sz="3200" dirty="0"/>
              <a:t>IS D-APP</a:t>
            </a:r>
            <a:r>
              <a:rPr sz="3200" spc="-50" dirty="0"/>
              <a:t> </a:t>
            </a:r>
            <a:r>
              <a:rPr sz="3200" dirty="0"/>
              <a:t>YEEP?</a:t>
            </a:r>
            <a:endParaRPr sz="3200"/>
          </a:p>
        </p:txBody>
      </p:sp>
      <p:sp>
        <p:nvSpPr>
          <p:cNvPr id="14" name="object 14"/>
          <p:cNvSpPr/>
          <p:nvPr/>
        </p:nvSpPr>
        <p:spPr>
          <a:xfrm>
            <a:off x="7225283" y="3121151"/>
            <a:ext cx="1644396" cy="1635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1483" y="2031492"/>
            <a:ext cx="1269492" cy="429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8002" y="1333627"/>
            <a:ext cx="61620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95"/>
              </a:spcBef>
              <a:buSzPct val="62500"/>
              <a:buFont typeface="Times New Roman"/>
              <a:buChar char="●"/>
              <a:tabLst>
                <a:tab pos="304800" algn="l"/>
                <a:tab pos="305435" algn="l"/>
              </a:tabLst>
            </a:pPr>
            <a:r>
              <a:rPr sz="1600" b="1" spc="95" dirty="0">
                <a:solidFill>
                  <a:srgbClr val="FFFFFF"/>
                </a:solidFill>
                <a:latin typeface="Trebuchet MS"/>
                <a:cs typeface="Trebuchet MS"/>
              </a:rPr>
              <a:t>WYZth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transactional </a:t>
            </a:r>
            <a:r>
              <a:rPr sz="1600" b="1" spc="85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Utility token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serves </a:t>
            </a:r>
            <a:r>
              <a:rPr sz="1600" b="1" spc="70" dirty="0">
                <a:solidFill>
                  <a:srgbClr val="FFFFFF"/>
                </a:solidFill>
                <a:latin typeface="Trebuchet MS"/>
                <a:cs typeface="Trebuchet MS"/>
              </a:rPr>
              <a:t>as 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units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accounts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exchange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services.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95" dirty="0">
                <a:solidFill>
                  <a:srgbClr val="FFFFFF"/>
                </a:solidFill>
                <a:latin typeface="Trebuchet MS"/>
                <a:cs typeface="Trebuchet MS"/>
              </a:rPr>
              <a:t>WYZth 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often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functions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like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traditional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currencies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with additional 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benefits.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It is integrated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into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existing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protocol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 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blockchain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use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access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services on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same  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protocol.</a:t>
            </a:r>
            <a:endParaRPr sz="1600">
              <a:latin typeface="Trebuchet MS"/>
              <a:cs typeface="Trebuchet MS"/>
            </a:endParaRPr>
          </a:p>
          <a:p>
            <a:pPr marL="304800" indent="-292735">
              <a:lnSpc>
                <a:spcPct val="100000"/>
              </a:lnSpc>
              <a:buSzPct val="62500"/>
              <a:buFont typeface="Times New Roman"/>
              <a:buChar char="●"/>
              <a:tabLst>
                <a:tab pos="304800" algn="l"/>
                <a:tab pos="305435" algn="l"/>
              </a:tabLst>
            </a:pP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wide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range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application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wyzth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follow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6051" y="3432047"/>
            <a:ext cx="6057900" cy="1324610"/>
            <a:chOff x="416051" y="3432047"/>
            <a:chExt cx="6057900" cy="1324610"/>
          </a:xfrm>
        </p:grpSpPr>
        <p:sp>
          <p:nvSpPr>
            <p:cNvPr id="18" name="object 18"/>
            <p:cNvSpPr/>
            <p:nvPr/>
          </p:nvSpPr>
          <p:spPr>
            <a:xfrm>
              <a:off x="416051" y="3432047"/>
              <a:ext cx="6057900" cy="1324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051" y="4337303"/>
              <a:ext cx="6057900" cy="419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Footer Placeholder 20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036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7432" y="9499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303" y="156210"/>
                </a:lnTo>
                <a:lnTo>
                  <a:pt x="11303" y="11430"/>
                </a:lnTo>
                <a:lnTo>
                  <a:pt x="156337" y="11430"/>
                </a:lnTo>
                <a:lnTo>
                  <a:pt x="156337" y="155829"/>
                </a:lnTo>
                <a:lnTo>
                  <a:pt x="167640" y="155829"/>
                </a:lnTo>
                <a:lnTo>
                  <a:pt x="167640" y="11430"/>
                </a:lnTo>
                <a:lnTo>
                  <a:pt x="167640" y="10795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537" y="45430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765" y="0"/>
                </a:moveTo>
                <a:lnTo>
                  <a:pt x="0" y="0"/>
                </a:lnTo>
                <a:lnTo>
                  <a:pt x="0" y="51815"/>
                </a:lnTo>
                <a:lnTo>
                  <a:pt x="51765" y="51815"/>
                </a:lnTo>
                <a:lnTo>
                  <a:pt x="51765" y="43497"/>
                </a:lnTo>
                <a:lnTo>
                  <a:pt x="7848" y="43497"/>
                </a:lnTo>
                <a:lnTo>
                  <a:pt x="7848" y="7873"/>
                </a:lnTo>
                <a:lnTo>
                  <a:pt x="51765" y="7873"/>
                </a:lnTo>
                <a:lnTo>
                  <a:pt x="51765" y="0"/>
                </a:lnTo>
                <a:close/>
              </a:path>
              <a:path w="52070" h="52070">
                <a:moveTo>
                  <a:pt x="51765" y="7873"/>
                </a:moveTo>
                <a:lnTo>
                  <a:pt x="43446" y="7873"/>
                </a:lnTo>
                <a:lnTo>
                  <a:pt x="43446" y="43497"/>
                </a:lnTo>
                <a:lnTo>
                  <a:pt x="51765" y="43497"/>
                </a:lnTo>
                <a:lnTo>
                  <a:pt x="51765" y="7873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912" y="480364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7"/>
                </a:lnTo>
                <a:lnTo>
                  <a:pt x="155422" y="155447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8916" y="346709"/>
            <a:ext cx="3427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BUY &amp; </a:t>
            </a:r>
            <a:r>
              <a:rPr sz="3200" spc="-45" dirty="0"/>
              <a:t>SWAP</a:t>
            </a:r>
            <a:r>
              <a:rPr sz="3200" spc="-95" dirty="0"/>
              <a:t> </a:t>
            </a:r>
            <a:r>
              <a:rPr sz="3200" spc="-5" dirty="0"/>
              <a:t>WYZth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8988" y="3584447"/>
            <a:ext cx="2506980" cy="612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7164" y="3121151"/>
            <a:ext cx="1642872" cy="163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8916" y="1208659"/>
            <a:ext cx="6358890" cy="3563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165">
              <a:lnSpc>
                <a:spcPct val="100000"/>
              </a:lnSpc>
              <a:spcBef>
                <a:spcPts val="95"/>
              </a:spcBef>
            </a:pP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Go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  <a:hlinkClick r:id="rId5"/>
              </a:rPr>
              <a:t>www.d-app.network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exchange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TRON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 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or directly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you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can 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join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TRON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(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Make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sure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you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sz="1600" b="1" spc="60" dirty="0">
                <a:solidFill>
                  <a:srgbClr val="FFFFFF"/>
                </a:solidFill>
                <a:latin typeface="Trebuchet MS"/>
                <a:cs typeface="Trebuchet MS"/>
              </a:rPr>
              <a:t>a 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balance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equals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Trebuchet MS"/>
                <a:cs typeface="Trebuchet MS"/>
              </a:rPr>
              <a:t>USD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either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Trebuchet MS"/>
                <a:cs typeface="Trebuchet MS"/>
              </a:rPr>
              <a:t>go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70" dirty="0">
                <a:solidFill>
                  <a:srgbClr val="FFFFFF"/>
                </a:solidFill>
                <a:latin typeface="Trebuchet MS"/>
                <a:cs typeface="Trebuchet MS"/>
              </a:rPr>
              <a:t>JUSTSWAP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Trebuchet MS"/>
                <a:cs typeface="Trebuchet MS"/>
              </a:rPr>
              <a:t>swap 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crypto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(TRON)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same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then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Withdraw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 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JUSTSWAP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Tron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wallet.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may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also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exchange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fiat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via;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upline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then 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Withdraw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from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JUSTSWAP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Tron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wallet.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950">
              <a:latin typeface="Trebuchet MS"/>
              <a:cs typeface="Trebuchet MS"/>
            </a:endParaRPr>
          </a:p>
          <a:p>
            <a:pPr marR="971550" algn="r">
              <a:lnSpc>
                <a:spcPct val="100000"/>
              </a:lnSpc>
            </a:pPr>
            <a:r>
              <a:rPr sz="4400" spc="14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4400">
              <a:latin typeface="Arial"/>
              <a:cs typeface="Arial"/>
            </a:endParaRPr>
          </a:p>
          <a:p>
            <a:pPr marL="12700" marR="224154">
              <a:lnSpc>
                <a:spcPct val="100000"/>
              </a:lnSpc>
              <a:spcBef>
                <a:spcPts val="2070"/>
              </a:spcBef>
            </a:pP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Note</a:t>
            </a:r>
            <a:r>
              <a:rPr sz="12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5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LTP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(Last</a:t>
            </a:r>
            <a:r>
              <a:rPr sz="12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swap/Traded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rebuchet MS"/>
                <a:cs typeface="Trebuchet MS"/>
              </a:rPr>
              <a:t>price)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justswap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13th </a:t>
            </a:r>
            <a:r>
              <a:rPr sz="1200" b="1" spc="10" dirty="0">
                <a:solidFill>
                  <a:srgbClr val="FFFFFF"/>
                </a:solidFill>
                <a:latin typeface="Trebuchet MS"/>
                <a:cs typeface="Trebuchet MS"/>
              </a:rPr>
              <a:t>feb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85" dirty="0">
                <a:solidFill>
                  <a:srgbClr val="FFFFFF"/>
                </a:solidFill>
                <a:latin typeface="Trebuchet MS"/>
                <a:cs typeface="Trebuchet MS"/>
              </a:rPr>
              <a:t>Rs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rebuchet MS"/>
                <a:cs typeface="Trebuchet MS"/>
              </a:rPr>
              <a:t>4.37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12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21:00</a:t>
            </a: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Trebuchet MS"/>
                <a:cs typeface="Trebuchet MS"/>
              </a:rPr>
              <a:t>pm 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GMT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18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2845"/>
          </a:solidFill>
        </p:spPr>
        <p:txBody>
          <a:bodyPr wrap="square" lIns="0" tIns="0" rIns="0" bIns="0" rtlCol="0"/>
          <a:lstStyle/>
          <a:p>
            <a:r>
              <a:rPr lang="en-US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7553" y="517601"/>
            <a:ext cx="447167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3380" marR="5080" indent="-16306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C000"/>
                </a:solidFill>
                <a:latin typeface="Arial"/>
                <a:cs typeface="Arial"/>
              </a:rPr>
              <a:t>SECURE WALLETS</a:t>
            </a:r>
            <a:r>
              <a:rPr sz="3000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C000"/>
                </a:solidFill>
                <a:latin typeface="Arial"/>
                <a:cs typeface="Arial"/>
              </a:rPr>
              <a:t>FOR  D-APP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2864" y="1420367"/>
            <a:ext cx="5862828" cy="3296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546" y="4488891"/>
            <a:ext cx="2395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D5E0"/>
                </a:solidFill>
                <a:latin typeface="Arial"/>
                <a:cs typeface="Arial"/>
              </a:rPr>
              <a:t>TRON LINK</a:t>
            </a:r>
            <a:r>
              <a:rPr sz="2400" spc="-70" dirty="0">
                <a:solidFill>
                  <a:srgbClr val="FFD5E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D5E0"/>
                </a:solidFill>
                <a:latin typeface="Arial"/>
                <a:cs typeface="Arial"/>
              </a:rPr>
              <a:t>PRO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2544" y="614172"/>
            <a:ext cx="5059680" cy="4322445"/>
            <a:chOff x="542544" y="614172"/>
            <a:chExt cx="5059680" cy="4322445"/>
          </a:xfrm>
        </p:grpSpPr>
        <p:sp>
          <p:nvSpPr>
            <p:cNvPr id="7" name="object 7"/>
            <p:cNvSpPr/>
            <p:nvPr/>
          </p:nvSpPr>
          <p:spPr>
            <a:xfrm>
              <a:off x="542544" y="614172"/>
              <a:ext cx="2296668" cy="4184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0240" y="2304275"/>
              <a:ext cx="2017902" cy="20179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15311" y="2499360"/>
              <a:ext cx="1447800" cy="14477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3067" y="4361687"/>
              <a:ext cx="1629156" cy="5745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72000" y="2209800"/>
            <a:ext cx="3679190" cy="2710180"/>
            <a:chOff x="4572000" y="2209800"/>
            <a:chExt cx="3679190" cy="2710180"/>
          </a:xfrm>
        </p:grpSpPr>
        <p:sp>
          <p:nvSpPr>
            <p:cNvPr id="12" name="object 12"/>
            <p:cNvSpPr/>
            <p:nvPr/>
          </p:nvSpPr>
          <p:spPr>
            <a:xfrm>
              <a:off x="6620255" y="4466844"/>
              <a:ext cx="1630679" cy="4526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0" y="2209800"/>
              <a:ext cx="393191" cy="454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>
          <a:xfrm>
            <a:off x="3108960" y="4857750"/>
            <a:ext cx="2926080" cy="2857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7432" y="94995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167640" y="0"/>
                </a:moveTo>
                <a:lnTo>
                  <a:pt x="0" y="0"/>
                </a:lnTo>
                <a:lnTo>
                  <a:pt x="0" y="11430"/>
                </a:lnTo>
                <a:lnTo>
                  <a:pt x="0" y="156210"/>
                </a:lnTo>
                <a:lnTo>
                  <a:pt x="0" y="167640"/>
                </a:lnTo>
                <a:lnTo>
                  <a:pt x="167640" y="167640"/>
                </a:lnTo>
                <a:lnTo>
                  <a:pt x="167640" y="156210"/>
                </a:lnTo>
                <a:lnTo>
                  <a:pt x="11303" y="156210"/>
                </a:lnTo>
                <a:lnTo>
                  <a:pt x="11303" y="11430"/>
                </a:lnTo>
                <a:lnTo>
                  <a:pt x="156337" y="11430"/>
                </a:lnTo>
                <a:lnTo>
                  <a:pt x="156337" y="155829"/>
                </a:lnTo>
                <a:lnTo>
                  <a:pt x="167640" y="155829"/>
                </a:lnTo>
                <a:lnTo>
                  <a:pt x="167640" y="11430"/>
                </a:lnTo>
                <a:lnTo>
                  <a:pt x="167640" y="10795"/>
                </a:lnTo>
                <a:lnTo>
                  <a:pt x="167640" y="0"/>
                </a:lnTo>
                <a:close/>
              </a:path>
            </a:pathLst>
          </a:custGeom>
          <a:solidFill>
            <a:srgbClr val="FFD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85504" y="411479"/>
            <a:ext cx="109855" cy="107950"/>
          </a:xfrm>
          <a:custGeom>
            <a:avLst/>
            <a:gdLst/>
            <a:ahLst/>
            <a:cxnLst/>
            <a:rect l="l" t="t" r="r" b="b"/>
            <a:pathLst>
              <a:path w="109854" h="107950">
                <a:moveTo>
                  <a:pt x="109728" y="0"/>
                </a:moveTo>
                <a:lnTo>
                  <a:pt x="0" y="0"/>
                </a:lnTo>
                <a:lnTo>
                  <a:pt x="0" y="8890"/>
                </a:lnTo>
                <a:lnTo>
                  <a:pt x="0" y="100330"/>
                </a:lnTo>
                <a:lnTo>
                  <a:pt x="0" y="107950"/>
                </a:lnTo>
                <a:lnTo>
                  <a:pt x="109728" y="107950"/>
                </a:lnTo>
                <a:lnTo>
                  <a:pt x="109728" y="100330"/>
                </a:lnTo>
                <a:lnTo>
                  <a:pt x="8509" y="100330"/>
                </a:lnTo>
                <a:lnTo>
                  <a:pt x="8509" y="8890"/>
                </a:lnTo>
                <a:lnTo>
                  <a:pt x="101219" y="8890"/>
                </a:lnTo>
                <a:lnTo>
                  <a:pt x="101219" y="100203"/>
                </a:lnTo>
                <a:lnTo>
                  <a:pt x="109728" y="100203"/>
                </a:lnTo>
                <a:lnTo>
                  <a:pt x="109728" y="8890"/>
                </a:lnTo>
                <a:lnTo>
                  <a:pt x="109728" y="0"/>
                </a:lnTo>
                <a:close/>
              </a:path>
            </a:pathLst>
          </a:custGeom>
          <a:solidFill>
            <a:srgbClr val="E89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9140" y="556259"/>
            <a:ext cx="53340" cy="52069"/>
          </a:xfrm>
          <a:custGeom>
            <a:avLst/>
            <a:gdLst/>
            <a:ahLst/>
            <a:cxnLst/>
            <a:rect l="l" t="t" r="r" b="b"/>
            <a:pathLst>
              <a:path w="53340" h="52070">
                <a:moveTo>
                  <a:pt x="53339" y="0"/>
                </a:moveTo>
                <a:lnTo>
                  <a:pt x="0" y="0"/>
                </a:lnTo>
                <a:lnTo>
                  <a:pt x="0" y="51815"/>
                </a:lnTo>
                <a:lnTo>
                  <a:pt x="53339" y="51815"/>
                </a:lnTo>
                <a:lnTo>
                  <a:pt x="53339" y="43434"/>
                </a:lnTo>
                <a:lnTo>
                  <a:pt x="8127" y="43434"/>
                </a:lnTo>
                <a:lnTo>
                  <a:pt x="8127" y="7874"/>
                </a:lnTo>
                <a:lnTo>
                  <a:pt x="53339" y="7874"/>
                </a:lnTo>
                <a:lnTo>
                  <a:pt x="53339" y="0"/>
                </a:lnTo>
                <a:close/>
              </a:path>
              <a:path w="53340" h="52070">
                <a:moveTo>
                  <a:pt x="53339" y="7874"/>
                </a:moveTo>
                <a:lnTo>
                  <a:pt x="44703" y="7874"/>
                </a:lnTo>
                <a:lnTo>
                  <a:pt x="44703" y="43434"/>
                </a:lnTo>
                <a:lnTo>
                  <a:pt x="53339" y="43434"/>
                </a:lnTo>
                <a:lnTo>
                  <a:pt x="53339" y="7874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2664" y="734059"/>
            <a:ext cx="21590" cy="165100"/>
          </a:xfrm>
          <a:custGeom>
            <a:avLst/>
            <a:gdLst/>
            <a:ahLst/>
            <a:cxnLst/>
            <a:rect l="l" t="t" r="r" b="b"/>
            <a:pathLst>
              <a:path w="21590" h="165100">
                <a:moveTo>
                  <a:pt x="21336" y="0"/>
                </a:moveTo>
                <a:lnTo>
                  <a:pt x="0" y="0"/>
                </a:lnTo>
                <a:lnTo>
                  <a:pt x="0" y="8890"/>
                </a:lnTo>
                <a:lnTo>
                  <a:pt x="0" y="156210"/>
                </a:lnTo>
                <a:lnTo>
                  <a:pt x="0" y="165100"/>
                </a:lnTo>
                <a:lnTo>
                  <a:pt x="21336" y="165100"/>
                </a:lnTo>
                <a:lnTo>
                  <a:pt x="21336" y="156210"/>
                </a:lnTo>
                <a:lnTo>
                  <a:pt x="7874" y="156210"/>
                </a:lnTo>
                <a:lnTo>
                  <a:pt x="7874" y="8890"/>
                </a:lnTo>
                <a:lnTo>
                  <a:pt x="21336" y="8890"/>
                </a:lnTo>
                <a:lnTo>
                  <a:pt x="21336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8052" y="1088136"/>
            <a:ext cx="157480" cy="157480"/>
          </a:xfrm>
          <a:custGeom>
            <a:avLst/>
            <a:gdLst/>
            <a:ahLst/>
            <a:cxnLst/>
            <a:rect l="l" t="t" r="r" b="b"/>
            <a:pathLst>
              <a:path w="157479" h="157480">
                <a:moveTo>
                  <a:pt x="156946" y="0"/>
                </a:moveTo>
                <a:lnTo>
                  <a:pt x="0" y="0"/>
                </a:lnTo>
                <a:lnTo>
                  <a:pt x="0" y="156972"/>
                </a:lnTo>
                <a:lnTo>
                  <a:pt x="156946" y="156972"/>
                </a:lnTo>
                <a:lnTo>
                  <a:pt x="156946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2552" y="444499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012" y="14224"/>
                </a:moveTo>
                <a:lnTo>
                  <a:pt x="82677" y="14224"/>
                </a:lnTo>
                <a:lnTo>
                  <a:pt x="82677" y="81915"/>
                </a:lnTo>
                <a:lnTo>
                  <a:pt x="96012" y="81915"/>
                </a:lnTo>
                <a:lnTo>
                  <a:pt x="96012" y="14224"/>
                </a:lnTo>
                <a:close/>
              </a:path>
              <a:path w="96520" h="95250">
                <a:moveTo>
                  <a:pt x="96012" y="0"/>
                </a:moveTo>
                <a:lnTo>
                  <a:pt x="0" y="0"/>
                </a:lnTo>
                <a:lnTo>
                  <a:pt x="0" y="13970"/>
                </a:lnTo>
                <a:lnTo>
                  <a:pt x="0" y="82550"/>
                </a:lnTo>
                <a:lnTo>
                  <a:pt x="0" y="95250"/>
                </a:lnTo>
                <a:lnTo>
                  <a:pt x="96012" y="95250"/>
                </a:lnTo>
                <a:lnTo>
                  <a:pt x="96012" y="82550"/>
                </a:lnTo>
                <a:lnTo>
                  <a:pt x="13843" y="82550"/>
                </a:lnTo>
                <a:lnTo>
                  <a:pt x="13843" y="13970"/>
                </a:lnTo>
                <a:lnTo>
                  <a:pt x="96012" y="13970"/>
                </a:lnTo>
                <a:lnTo>
                  <a:pt x="96012" y="0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05500" y="14328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65" y="0"/>
                </a:moveTo>
                <a:lnTo>
                  <a:pt x="0" y="0"/>
                </a:lnTo>
                <a:lnTo>
                  <a:pt x="0" y="82265"/>
                </a:lnTo>
                <a:lnTo>
                  <a:pt x="82265" y="82265"/>
                </a:lnTo>
                <a:lnTo>
                  <a:pt x="82265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537" y="454304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765" y="0"/>
                </a:moveTo>
                <a:lnTo>
                  <a:pt x="0" y="0"/>
                </a:lnTo>
                <a:lnTo>
                  <a:pt x="0" y="51815"/>
                </a:lnTo>
                <a:lnTo>
                  <a:pt x="51765" y="51815"/>
                </a:lnTo>
                <a:lnTo>
                  <a:pt x="51765" y="43497"/>
                </a:lnTo>
                <a:lnTo>
                  <a:pt x="7848" y="43497"/>
                </a:lnTo>
                <a:lnTo>
                  <a:pt x="7848" y="7873"/>
                </a:lnTo>
                <a:lnTo>
                  <a:pt x="51765" y="7873"/>
                </a:lnTo>
                <a:lnTo>
                  <a:pt x="51765" y="0"/>
                </a:lnTo>
                <a:close/>
              </a:path>
              <a:path w="52070" h="52070">
                <a:moveTo>
                  <a:pt x="51765" y="7873"/>
                </a:moveTo>
                <a:lnTo>
                  <a:pt x="43446" y="7873"/>
                </a:lnTo>
                <a:lnTo>
                  <a:pt x="43446" y="43497"/>
                </a:lnTo>
                <a:lnTo>
                  <a:pt x="51765" y="43497"/>
                </a:lnTo>
                <a:lnTo>
                  <a:pt x="51765" y="7873"/>
                </a:lnTo>
                <a:close/>
              </a:path>
            </a:pathLst>
          </a:custGeom>
          <a:solidFill>
            <a:srgbClr val="FF9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912" y="4803647"/>
            <a:ext cx="155575" cy="155575"/>
          </a:xfrm>
          <a:custGeom>
            <a:avLst/>
            <a:gdLst/>
            <a:ahLst/>
            <a:cxnLst/>
            <a:rect l="l" t="t" r="r" b="b"/>
            <a:pathLst>
              <a:path w="155575" h="155575">
                <a:moveTo>
                  <a:pt x="155422" y="0"/>
                </a:moveTo>
                <a:lnTo>
                  <a:pt x="0" y="0"/>
                </a:lnTo>
                <a:lnTo>
                  <a:pt x="0" y="155447"/>
                </a:lnTo>
                <a:lnTo>
                  <a:pt x="155422" y="155447"/>
                </a:lnTo>
                <a:lnTo>
                  <a:pt x="155422" y="0"/>
                </a:lnTo>
                <a:close/>
              </a:path>
            </a:pathLst>
          </a:custGeom>
          <a:solidFill>
            <a:srgbClr val="00C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78916" y="346709"/>
            <a:ext cx="4549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HOW </a:t>
            </a:r>
            <a:r>
              <a:rPr sz="3200" dirty="0"/>
              <a:t>D-APP YEEP</a:t>
            </a:r>
            <a:r>
              <a:rPr sz="3200" spc="-110" dirty="0"/>
              <a:t> </a:t>
            </a:r>
            <a:r>
              <a:rPr sz="3200" spc="-10" dirty="0"/>
              <a:t>WORKS?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5742432" y="2827019"/>
            <a:ext cx="2804160" cy="23164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8016" y="385572"/>
            <a:ext cx="952500" cy="32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5291" y="1363472"/>
            <a:ext cx="7030084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b="1" spc="110" dirty="0">
                <a:solidFill>
                  <a:srgbClr val="FFFFFF"/>
                </a:solidFill>
                <a:latin typeface="Trebuchet MS"/>
                <a:cs typeface="Trebuchet MS"/>
              </a:rPr>
              <a:t>DAPP</a:t>
            </a:r>
            <a:r>
              <a:rPr sz="1600" b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-215" dirty="0">
                <a:solidFill>
                  <a:srgbClr val="FFFFFF"/>
                </a:solidFill>
                <a:latin typeface="Trebuchet MS"/>
                <a:cs typeface="Trebuchet MS"/>
              </a:rPr>
              <a:t>“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YEEP”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Smart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Contract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designed to provide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everyone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with 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independent,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financial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foundation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based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Blockchain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Smart 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Contract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technology.</a:t>
            </a:r>
            <a:endParaRPr sz="1600">
              <a:latin typeface="Trebuchet MS"/>
              <a:cs typeface="Trebuchet MS"/>
            </a:endParaRPr>
          </a:p>
          <a:p>
            <a:pPr marL="12700" marR="11430">
              <a:lnSpc>
                <a:spcPct val="100000"/>
              </a:lnSpc>
            </a:pPr>
            <a:r>
              <a:rPr sz="1600" b="1" spc="10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600" b="1" spc="55" dirty="0">
                <a:solidFill>
                  <a:srgbClr val="FFFFFF"/>
                </a:solidFill>
                <a:latin typeface="Trebuchet MS"/>
                <a:cs typeface="Trebuchet MS"/>
              </a:rPr>
              <a:t>DEPOSITING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 </a:t>
            </a:r>
            <a:r>
              <a:rPr sz="1600" b="1" spc="35" dirty="0">
                <a:solidFill>
                  <a:srgbClr val="FFFFFF"/>
                </a:solidFill>
                <a:latin typeface="Trebuchet MS"/>
                <a:cs typeface="Trebuchet MS"/>
              </a:rPr>
              <a:t>from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tron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(in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equals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100 </a:t>
            </a:r>
            <a:r>
              <a:rPr sz="1600" b="1" spc="95" dirty="0">
                <a:solidFill>
                  <a:srgbClr val="FFFFFF"/>
                </a:solidFill>
                <a:latin typeface="Trebuchet MS"/>
                <a:cs typeface="Trebuchet MS"/>
              </a:rPr>
              <a:t>USD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its 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multiple)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into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fund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(contract</a:t>
            </a:r>
            <a:r>
              <a:rPr sz="16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address)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activate</a:t>
            </a:r>
            <a:r>
              <a:rPr sz="16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Trebuchet MS"/>
                <a:cs typeface="Trebuchet MS"/>
              </a:rPr>
              <a:t>program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RECEIVE </a:t>
            </a:r>
            <a:r>
              <a:rPr sz="1600" b="1" spc="120" dirty="0">
                <a:solidFill>
                  <a:srgbClr val="FFFFFF"/>
                </a:solidFill>
                <a:latin typeface="Trebuchet MS"/>
                <a:cs typeface="Trebuchet MS"/>
              </a:rPr>
              <a:t>300%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WYZTH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return(=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1%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100 </a:t>
            </a:r>
            <a:r>
              <a:rPr sz="1600" b="1" spc="90" dirty="0">
                <a:solidFill>
                  <a:srgbClr val="FFFFFF"/>
                </a:solidFill>
                <a:latin typeface="Trebuchet MS"/>
                <a:cs typeface="Trebuchet MS"/>
              </a:rPr>
              <a:t>USD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sz="1600" b="1" spc="85" dirty="0">
                <a:solidFill>
                  <a:srgbClr val="FFFFFF"/>
                </a:solidFill>
                <a:latin typeface="Trebuchet MS"/>
                <a:cs typeface="Trebuchet MS"/>
              </a:rPr>
              <a:t>300 </a:t>
            </a:r>
            <a:r>
              <a:rPr sz="1600" b="1" spc="65" dirty="0">
                <a:solidFill>
                  <a:srgbClr val="FFFFFF"/>
                </a:solidFill>
                <a:latin typeface="Trebuchet MS"/>
                <a:cs typeface="Trebuchet MS"/>
              </a:rPr>
              <a:t>days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 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year) 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distributed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accordingly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600" b="1" spc="5" dirty="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Contract</a:t>
            </a:r>
            <a:r>
              <a:rPr sz="1600" b="1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algorithm.</a:t>
            </a:r>
            <a:endParaRPr sz="1600">
              <a:latin typeface="Trebuchet MS"/>
              <a:cs typeface="Trebuchet MS"/>
            </a:endParaRPr>
          </a:p>
          <a:p>
            <a:pPr marL="12700" marR="2426335">
              <a:lnSpc>
                <a:spcPct val="100000"/>
              </a:lnSpc>
            </a:pPr>
            <a:r>
              <a:rPr sz="1600" b="1" spc="120" dirty="0">
                <a:solidFill>
                  <a:srgbClr val="FFFFFF"/>
                </a:solidFill>
                <a:latin typeface="Trebuchet MS"/>
                <a:cs typeface="Trebuchet MS"/>
              </a:rPr>
              <a:t>300%</a:t>
            </a:r>
            <a:r>
              <a:rPr sz="16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is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rebuchet MS"/>
                <a:cs typeface="Trebuchet MS"/>
              </a:rPr>
              <a:t>inclusive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6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30" dirty="0">
                <a:solidFill>
                  <a:srgbClr val="FFFFFF"/>
                </a:solidFill>
                <a:latin typeface="Trebuchet MS"/>
                <a:cs typeface="Trebuchet MS"/>
              </a:rPr>
              <a:t>daily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ROI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16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income  </a:t>
            </a:r>
            <a:r>
              <a:rPr sz="1600" b="1" spc="2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600" b="1" spc="80" dirty="0">
                <a:solidFill>
                  <a:srgbClr val="FFFFFF"/>
                </a:solidFill>
                <a:latin typeface="Trebuchet MS"/>
                <a:cs typeface="Trebuchet MS"/>
              </a:rPr>
              <a:t>ROI </a:t>
            </a:r>
            <a:r>
              <a:rPr sz="1600" b="1" spc="40" dirty="0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direct</a:t>
            </a:r>
            <a:r>
              <a:rPr sz="1600" b="1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referral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www.incomesathi.com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036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Telegram:-@incomesathi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1342</Words>
  <Application>Microsoft Office PowerPoint</Application>
  <PresentationFormat>On-screen Show (16:9)</PresentationFormat>
  <Paragraphs>160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Welcome to you</vt:lpstr>
      <vt:lpstr>WHAT IS D-APP YEEP?</vt:lpstr>
      <vt:lpstr>WHAT IS DECENTRALIZATION?</vt:lpstr>
      <vt:lpstr>ADVANTAGES / FEATURES OF D-APP YEEP?</vt:lpstr>
      <vt:lpstr>WHAT IS TRON?</vt:lpstr>
      <vt:lpstr>WHAT IS D-APP YEEP?</vt:lpstr>
      <vt:lpstr>BUY &amp; SWAP WYZth</vt:lpstr>
      <vt:lpstr>SECURE WALLETS FOR  D-APP</vt:lpstr>
      <vt:lpstr>HOW D-APP YEEP WORKS?</vt:lpstr>
      <vt:lpstr>JOINING  PACKAGE</vt:lpstr>
      <vt:lpstr>ROI INCOME</vt:lpstr>
      <vt:lpstr>Slide 12</vt:lpstr>
      <vt:lpstr>LEVEL INCOME</vt:lpstr>
      <vt:lpstr>NEFT (NET EARNING FROM TEAM) INCOME Eligibility after 100 days</vt:lpstr>
      <vt:lpstr>PAYOUT STAKING INCOME</vt:lpstr>
      <vt:lpstr>D-APP YEEP INSURANCE</vt:lpstr>
      <vt:lpstr>RETURNS ON INVESTMENT (ROI)</vt:lpstr>
      <vt:lpstr>D-APP YEEP IMPORTANT NOTES</vt:lpstr>
      <vt:lpstr>CONTACT US</vt:lpstr>
      <vt:lpstr>WYZth TOKEN  ON GAMING &amp; E-COMMERCE?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</dc:title>
  <dc:creator>bb</dc:creator>
  <cp:lastModifiedBy>user</cp:lastModifiedBy>
  <cp:revision>5</cp:revision>
  <dcterms:created xsi:type="dcterms:W3CDTF">2021-09-26T06:27:13Z</dcterms:created>
  <dcterms:modified xsi:type="dcterms:W3CDTF">2021-09-26T07:05:42Z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2021-09-26T00:00:00Z</vt:filetime>
  </property>
</Properties>
</file>